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61" r:id="rId1"/>
  </p:sldMasterIdLst>
  <p:notesMasterIdLst>
    <p:notesMasterId r:id="rId34"/>
  </p:notesMasterIdLst>
  <p:handoutMasterIdLst>
    <p:handoutMasterId r:id="rId35"/>
  </p:handoutMasterIdLst>
  <p:sldIdLst>
    <p:sldId id="309" r:id="rId2"/>
    <p:sldId id="344" r:id="rId3"/>
    <p:sldId id="361" r:id="rId4"/>
    <p:sldId id="359" r:id="rId5"/>
    <p:sldId id="360" r:id="rId6"/>
    <p:sldId id="410" r:id="rId7"/>
    <p:sldId id="395" r:id="rId8"/>
    <p:sldId id="402" r:id="rId9"/>
    <p:sldId id="342" r:id="rId10"/>
    <p:sldId id="403" r:id="rId11"/>
    <p:sldId id="404" r:id="rId12"/>
    <p:sldId id="406" r:id="rId13"/>
    <p:sldId id="420" r:id="rId14"/>
    <p:sldId id="425" r:id="rId15"/>
    <p:sldId id="413" r:id="rId16"/>
    <p:sldId id="414" r:id="rId17"/>
    <p:sldId id="366" r:id="rId18"/>
    <p:sldId id="407" r:id="rId19"/>
    <p:sldId id="415" r:id="rId20"/>
    <p:sldId id="416" r:id="rId21"/>
    <p:sldId id="426" r:id="rId22"/>
    <p:sldId id="393" r:id="rId23"/>
    <p:sldId id="421" r:id="rId24"/>
    <p:sldId id="392" r:id="rId25"/>
    <p:sldId id="417" r:id="rId26"/>
    <p:sldId id="423" r:id="rId27"/>
    <p:sldId id="398" r:id="rId28"/>
    <p:sldId id="424" r:id="rId29"/>
    <p:sldId id="397" r:id="rId30"/>
    <p:sldId id="400" r:id="rId31"/>
    <p:sldId id="419" r:id="rId32"/>
    <p:sldId id="422" r:id="rId33"/>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468A87"/>
    <a:srgbClr val="000099"/>
    <a:srgbClr val="0033CC"/>
    <a:srgbClr val="BC166D"/>
    <a:srgbClr val="CC3300"/>
    <a:srgbClr val="FF3300"/>
    <a:srgbClr val="FF9933"/>
    <a:srgbClr val="00808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4652" autoAdjust="0"/>
  </p:normalViewPr>
  <p:slideViewPr>
    <p:cSldViewPr>
      <p:cViewPr varScale="1">
        <p:scale>
          <a:sx n="79" d="100"/>
          <a:sy n="79" d="100"/>
        </p:scale>
        <p:origin x="701"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88"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ISOF\ISO-Forms\Reports%20&amp;%20Statistics\Report-ISchO%20Annual\2017-2018\zz%20Completed%20chart%20Geographic%20reg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ISOF\ISO-Forms\Reports%20&amp;%20Statistics\Report-ISchO%20Annual\2017-2018\zz%20Completed%20chart%20Geographic%20reg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ISOF\ISO-Forms\Reports%20&amp;%20Statistics\Report-ISchO%20Annual\2017-2018\zz%20By%20School%20and%20DLC.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dLbls>
          <c:showLegendKey val="0"/>
          <c:showVal val="0"/>
          <c:showCatName val="0"/>
          <c:showSerName val="0"/>
          <c:showPercent val="0"/>
          <c:showBubbleSize val="0"/>
          <c:showLeaderLines val="0"/>
        </c:dLbls>
        <c:firstSliceAng val="0"/>
        <c:holeSize val="75"/>
      </c:doughnut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52083333333335"/>
          <c:y val="9.2069892473118281E-2"/>
          <c:w val="0.66562500000000002"/>
          <c:h val="0.8588709677419355"/>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35F-45AB-A50D-C271D77CB68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35F-45AB-A50D-C271D77CB68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35F-45AB-A50D-C271D77CB68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35F-45AB-A50D-C271D77CB68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35F-45AB-A50D-C271D77CB68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35F-45AB-A50D-C271D77CB681}"/>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C35F-45AB-A50D-C271D77CB681}"/>
              </c:ext>
            </c:extLst>
          </c:dPt>
          <c:dLbls>
            <c:dLbl>
              <c:idx val="0"/>
              <c:layout>
                <c:manualLayout>
                  <c:x val="7.2332730560578659E-3"/>
                  <c:y val="-5.128205128205175E-3"/>
                </c:manualLayout>
              </c:layout>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manualLayout>
                      <c:w val="0.11632000113909814"/>
                      <c:h val="7.9192408641227535E-2"/>
                    </c:manualLayout>
                  </c15:layout>
                </c:ext>
                <c:ext xmlns:c16="http://schemas.microsoft.com/office/drawing/2014/chart" uri="{C3380CC4-5D6E-409C-BE32-E72D297353CC}">
                  <c16:uniqueId val="{00000001-C35F-45AB-A50D-C271D77CB681}"/>
                </c:ext>
              </c:extLst>
            </c:dLbl>
            <c:dLbl>
              <c:idx val="1"/>
              <c:layout>
                <c:manualLayout>
                  <c:x val="-2.1699747974541141E-2"/>
                  <c:y val="-1.2820512820512914E-2"/>
                </c:manualLayout>
              </c:layout>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manualLayout>
                      <c:w val="0.12122068602184219"/>
                      <c:h val="7.1500100948919842E-2"/>
                    </c:manualLayout>
                  </c15:layout>
                </c:ext>
                <c:ext xmlns:c16="http://schemas.microsoft.com/office/drawing/2014/chart" uri="{C3380CC4-5D6E-409C-BE32-E72D297353CC}">
                  <c16:uniqueId val="{00000003-C35F-45AB-A50D-C271D77CB681}"/>
                </c:ext>
              </c:extLst>
            </c:dLbl>
            <c:dLbl>
              <c:idx val="2"/>
              <c:layout>
                <c:manualLayout>
                  <c:x val="-3.3952385698623112E-2"/>
                  <c:y val="4.8387038158691699E-2"/>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35F-45AB-A50D-C271D77CB681}"/>
                </c:ext>
              </c:extLst>
            </c:dLbl>
            <c:dLbl>
              <c:idx val="3"/>
              <c:layout>
                <c:manualLayout>
                  <c:x val="-2.465277777777778E-2"/>
                  <c:y val="3.4647550776583033E-2"/>
                </c:manualLayout>
              </c:layout>
              <c:tx>
                <c:rich>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r>
                      <a:rPr lang="en-US" b="1" dirty="0"/>
                      <a:t>Canada</a:t>
                    </a:r>
                  </a:p>
                </c:rich>
              </c:tx>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C35F-45AB-A50D-C271D77CB681}"/>
                </c:ext>
              </c:extLst>
            </c:dLbl>
            <c:dLbl>
              <c:idx val="4"/>
              <c:layout>
                <c:manualLayout>
                  <c:x val="4.3509518786417525E-2"/>
                  <c:y val="-1.5540420227920224E-2"/>
                </c:manualLayout>
              </c:layout>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manualLayout>
                      <c:w val="0.19622972761316229"/>
                      <c:h val="0.12219240864122755"/>
                    </c:manualLayout>
                  </c15:layout>
                </c:ext>
                <c:ext xmlns:c16="http://schemas.microsoft.com/office/drawing/2014/chart" uri="{C3380CC4-5D6E-409C-BE32-E72D297353CC}">
                  <c16:uniqueId val="{00000009-C35F-45AB-A50D-C271D77CB681}"/>
                </c:ext>
              </c:extLst>
            </c:dLbl>
            <c:dLbl>
              <c:idx val="5"/>
              <c:layout>
                <c:manualLayout>
                  <c:x val="3.6623413271916955E-2"/>
                  <c:y val="7.6923076923076927E-3"/>
                </c:manualLayout>
              </c:layout>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manualLayout>
                      <c:w val="9.7106690777576832E-2"/>
                      <c:h val="5.8679588128407026E-2"/>
                    </c:manualLayout>
                  </c15:layout>
                </c:ext>
                <c:ext xmlns:c16="http://schemas.microsoft.com/office/drawing/2014/chart" uri="{C3380CC4-5D6E-409C-BE32-E72D297353CC}">
                  <c16:uniqueId val="{0000000B-C35F-45AB-A50D-C271D77CB681}"/>
                </c:ext>
              </c:extLst>
            </c:dLbl>
            <c:dLbl>
              <c:idx val="6"/>
              <c:layout>
                <c:manualLayout>
                  <c:x val="0.18576394356955381"/>
                  <c:y val="-1.7920794174921682E-3"/>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C35F-45AB-A50D-C271D77CB68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Sheet1!$K$5:$K$11</c:f>
              <c:strCache>
                <c:ptCount val="7"/>
                <c:pt idx="0">
                  <c:v>Asia</c:v>
                </c:pt>
                <c:pt idx="1">
                  <c:v>Europe</c:v>
                </c:pt>
                <c:pt idx="2">
                  <c:v>Middle East</c:v>
                </c:pt>
                <c:pt idx="3">
                  <c:v>North America</c:v>
                </c:pt>
                <c:pt idx="4">
                  <c:v>Mexico, Latin America &amp; Caribbean</c:v>
                </c:pt>
                <c:pt idx="5">
                  <c:v>Africa</c:v>
                </c:pt>
                <c:pt idx="6">
                  <c:v>Oceania</c:v>
                </c:pt>
              </c:strCache>
            </c:strRef>
          </c:cat>
          <c:val>
            <c:numRef>
              <c:f>Sheet1!$N$5:$N$11</c:f>
              <c:numCache>
                <c:formatCode>General</c:formatCode>
                <c:ptCount val="7"/>
                <c:pt idx="0">
                  <c:v>1034</c:v>
                </c:pt>
                <c:pt idx="1">
                  <c:v>810</c:v>
                </c:pt>
                <c:pt idx="2">
                  <c:v>199</c:v>
                </c:pt>
                <c:pt idx="3">
                  <c:v>120</c:v>
                </c:pt>
                <c:pt idx="4">
                  <c:v>110</c:v>
                </c:pt>
                <c:pt idx="5">
                  <c:v>42</c:v>
                </c:pt>
                <c:pt idx="6">
                  <c:v>30</c:v>
                </c:pt>
              </c:numCache>
            </c:numRef>
          </c:val>
          <c:extLst>
            <c:ext xmlns:c16="http://schemas.microsoft.com/office/drawing/2014/chart" uri="{C3380CC4-5D6E-409C-BE32-E72D297353CC}">
              <c16:uniqueId val="{0000000E-C35F-45AB-A50D-C271D77CB681}"/>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7613808065913428E-2"/>
          <c:y val="1.4999999999999999E-2"/>
          <c:w val="0.95238619193408658"/>
          <c:h val="0.90466422300660698"/>
        </c:manualLayout>
      </c:layout>
      <c:bar3DChart>
        <c:barDir val="col"/>
        <c:grouping val="stacked"/>
        <c:varyColors val="0"/>
        <c:ser>
          <c:idx val="0"/>
          <c:order val="0"/>
          <c:spPr>
            <a:solidFill>
              <a:schemeClr val="accent5"/>
            </a:solidFill>
            <a:ln>
              <a:noFill/>
            </a:ln>
            <a:effectLst/>
            <a:sp3d/>
          </c:spPr>
          <c:invertIfNegative val="0"/>
          <c:cat>
            <c:strRef>
              <c:f>Sheet1!$H$16:$H$24</c:f>
              <c:strCache>
                <c:ptCount val="9"/>
                <c:pt idx="0">
                  <c:v>Engineering</c:v>
                </c:pt>
                <c:pt idx="1">
                  <c:v>Science</c:v>
                </c:pt>
                <c:pt idx="2">
                  <c:v>VP Research</c:v>
                </c:pt>
                <c:pt idx="3">
                  <c:v>SHASS</c:v>
                </c:pt>
                <c:pt idx="4">
                  <c:v>SA+P</c:v>
                </c:pt>
                <c:pt idx="5">
                  <c:v>Sloan</c:v>
                </c:pt>
                <c:pt idx="6">
                  <c:v>Provost</c:v>
                </c:pt>
                <c:pt idx="7">
                  <c:v>VP Open Learning</c:v>
                </c:pt>
                <c:pt idx="8">
                  <c:v>DUE / D-Lab</c:v>
                </c:pt>
              </c:strCache>
            </c:strRef>
          </c:cat>
          <c:val>
            <c:numRef>
              <c:f>Sheet1!$I$16:$I$24</c:f>
              <c:numCache>
                <c:formatCode>@</c:formatCode>
                <c:ptCount val="9"/>
                <c:pt idx="0">
                  <c:v>796</c:v>
                </c:pt>
                <c:pt idx="1">
                  <c:v>515</c:v>
                </c:pt>
                <c:pt idx="2">
                  <c:v>552</c:v>
                </c:pt>
                <c:pt idx="3">
                  <c:v>115</c:v>
                </c:pt>
                <c:pt idx="4">
                  <c:v>197</c:v>
                </c:pt>
                <c:pt idx="5">
                  <c:v>78</c:v>
                </c:pt>
                <c:pt idx="6">
                  <c:v>87</c:v>
                </c:pt>
                <c:pt idx="7">
                  <c:v>2</c:v>
                </c:pt>
                <c:pt idx="8">
                  <c:v>3</c:v>
                </c:pt>
              </c:numCache>
            </c:numRef>
          </c:val>
          <c:extLst>
            <c:ext xmlns:c16="http://schemas.microsoft.com/office/drawing/2014/chart" uri="{C3380CC4-5D6E-409C-BE32-E72D297353CC}">
              <c16:uniqueId val="{00000000-B917-4666-A98E-83FDD78F70BF}"/>
            </c:ext>
          </c:extLst>
        </c:ser>
        <c:dLbls>
          <c:showLegendKey val="0"/>
          <c:showVal val="0"/>
          <c:showCatName val="0"/>
          <c:showSerName val="0"/>
          <c:showPercent val="0"/>
          <c:showBubbleSize val="0"/>
        </c:dLbls>
        <c:gapWidth val="150"/>
        <c:shape val="box"/>
        <c:axId val="419668400"/>
        <c:axId val="419666432"/>
        <c:axId val="0"/>
      </c:bar3DChart>
      <c:catAx>
        <c:axId val="4196684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419666432"/>
        <c:crosses val="autoZero"/>
        <c:auto val="1"/>
        <c:lblAlgn val="ctr"/>
        <c:lblOffset val="100"/>
        <c:noMultiLvlLbl val="0"/>
      </c:catAx>
      <c:valAx>
        <c:axId val="419666432"/>
        <c:scaling>
          <c:orientation val="minMax"/>
        </c:scaling>
        <c:delete val="0"/>
        <c:axPos val="l"/>
        <c:majorGridlines>
          <c:spPr>
            <a:ln w="9525" cap="flat" cmpd="sng" algn="ctr">
              <a:solidFill>
                <a:schemeClr val="tx1">
                  <a:lumMod val="15000"/>
                  <a:lumOff val="85000"/>
                </a:schemeClr>
              </a:solidFill>
              <a:round/>
            </a:ln>
            <a:effectLst/>
          </c:spPr>
        </c:majorGridlines>
        <c:numFmt formatCode="@"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9668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4028159" cy="35004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l" defTabSz="931670">
              <a:defRPr sz="1200">
                <a:solidFill>
                  <a:schemeClr val="tx1"/>
                </a:solidFill>
                <a:latin typeface="Times New Roman" pitchFamily="18" charset="0"/>
              </a:defRPr>
            </a:lvl1pPr>
          </a:lstStyle>
          <a:p>
            <a:pPr>
              <a:defRPr/>
            </a:pPr>
            <a:endParaRPr lang="en-US" dirty="0"/>
          </a:p>
        </p:txBody>
      </p:sp>
      <p:sp>
        <p:nvSpPr>
          <p:cNvPr id="4099" name="Rectangle 3"/>
          <p:cNvSpPr>
            <a:spLocks noGrp="1" noChangeArrowheads="1"/>
          </p:cNvSpPr>
          <p:nvPr>
            <p:ph type="dt" sz="quarter" idx="1"/>
          </p:nvPr>
        </p:nvSpPr>
        <p:spPr bwMode="auto">
          <a:xfrm>
            <a:off x="5268242" y="0"/>
            <a:ext cx="4028159" cy="35004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a:defRPr sz="1200">
                <a:solidFill>
                  <a:schemeClr val="tx1"/>
                </a:solidFill>
                <a:latin typeface="Times New Roman" pitchFamily="18" charset="0"/>
              </a:defRPr>
            </a:lvl1pPr>
          </a:lstStyle>
          <a:p>
            <a:pPr>
              <a:defRPr/>
            </a:pPr>
            <a:endParaRPr lang="en-US" dirty="0"/>
          </a:p>
        </p:txBody>
      </p:sp>
      <p:sp>
        <p:nvSpPr>
          <p:cNvPr id="4100" name="Rectangle 4"/>
          <p:cNvSpPr>
            <a:spLocks noGrp="1" noChangeArrowheads="1"/>
          </p:cNvSpPr>
          <p:nvPr>
            <p:ph type="ftr" sz="quarter" idx="2"/>
          </p:nvPr>
        </p:nvSpPr>
        <p:spPr bwMode="auto">
          <a:xfrm>
            <a:off x="1" y="6660360"/>
            <a:ext cx="4028159" cy="35004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l" defTabSz="931670">
              <a:defRPr sz="1200">
                <a:solidFill>
                  <a:schemeClr val="tx1"/>
                </a:solidFill>
                <a:latin typeface="Times New Roman" pitchFamily="18" charset="0"/>
              </a:defRPr>
            </a:lvl1pPr>
          </a:lstStyle>
          <a:p>
            <a:pPr>
              <a:defRPr/>
            </a:pPr>
            <a:endParaRPr lang="en-US" dirty="0"/>
          </a:p>
        </p:txBody>
      </p:sp>
      <p:sp>
        <p:nvSpPr>
          <p:cNvPr id="4101" name="Rectangle 5"/>
          <p:cNvSpPr>
            <a:spLocks noGrp="1" noChangeArrowheads="1"/>
          </p:cNvSpPr>
          <p:nvPr>
            <p:ph type="sldNum" sz="quarter" idx="3"/>
          </p:nvPr>
        </p:nvSpPr>
        <p:spPr bwMode="auto">
          <a:xfrm>
            <a:off x="5268242" y="6660360"/>
            <a:ext cx="4028159" cy="35004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1670">
              <a:defRPr sz="1200">
                <a:solidFill>
                  <a:schemeClr val="tx1"/>
                </a:solidFill>
                <a:latin typeface="Times New Roman" pitchFamily="18" charset="0"/>
              </a:defRPr>
            </a:lvl1pPr>
          </a:lstStyle>
          <a:p>
            <a:pPr>
              <a:defRPr/>
            </a:pPr>
            <a:fld id="{498696E7-0AF1-48EC-990F-A59E6E7E8672}" type="slidenum">
              <a:rPr lang="en-US"/>
              <a:pPr>
                <a:defRPr/>
              </a:pPr>
              <a:t>‹#›</a:t>
            </a:fld>
            <a:endParaRPr lang="en-US" dirty="0"/>
          </a:p>
        </p:txBody>
      </p:sp>
    </p:spTree>
    <p:extLst>
      <p:ext uri="{BB962C8B-B14F-4D97-AF65-F5344CB8AC3E}">
        <p14:creationId xmlns:p14="http://schemas.microsoft.com/office/powerpoint/2010/main" val="2173313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1" y="0"/>
            <a:ext cx="4028159" cy="35004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l" defTabSz="931670">
              <a:defRPr sz="1200">
                <a:solidFill>
                  <a:schemeClr val="accent2"/>
                </a:solidFill>
                <a:latin typeface="Times New Roman" pitchFamily="18" charset="0"/>
              </a:defRPr>
            </a:lvl1pPr>
          </a:lstStyle>
          <a:p>
            <a:pPr>
              <a:defRPr/>
            </a:pPr>
            <a:endParaRPr lang="en-US" dirty="0"/>
          </a:p>
        </p:txBody>
      </p:sp>
      <p:sp>
        <p:nvSpPr>
          <p:cNvPr id="75779" name="Rectangle 3"/>
          <p:cNvSpPr>
            <a:spLocks noGrp="1" noChangeArrowheads="1"/>
          </p:cNvSpPr>
          <p:nvPr>
            <p:ph type="dt" idx="1"/>
          </p:nvPr>
        </p:nvSpPr>
        <p:spPr bwMode="auto">
          <a:xfrm>
            <a:off x="5268242" y="0"/>
            <a:ext cx="4028159" cy="35004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a:defRPr sz="1200">
                <a:solidFill>
                  <a:schemeClr val="accent2"/>
                </a:solidFill>
                <a:latin typeface="Times New Roman" pitchFamily="18" charset="0"/>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2895600" y="527050"/>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1" name="Rectangle 5"/>
          <p:cNvSpPr>
            <a:spLocks noGrp="1" noChangeArrowheads="1"/>
          </p:cNvSpPr>
          <p:nvPr>
            <p:ph type="body" sz="quarter" idx="3"/>
          </p:nvPr>
        </p:nvSpPr>
        <p:spPr bwMode="auto">
          <a:xfrm>
            <a:off x="1240084" y="3330180"/>
            <a:ext cx="6816235" cy="3153961"/>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5782" name="Rectangle 6"/>
          <p:cNvSpPr>
            <a:spLocks noGrp="1" noChangeArrowheads="1"/>
          </p:cNvSpPr>
          <p:nvPr>
            <p:ph type="ftr" sz="quarter" idx="4"/>
          </p:nvPr>
        </p:nvSpPr>
        <p:spPr bwMode="auto">
          <a:xfrm>
            <a:off x="1" y="6660360"/>
            <a:ext cx="4028159" cy="35004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l" defTabSz="931670">
              <a:defRPr sz="1200">
                <a:solidFill>
                  <a:schemeClr val="accent2"/>
                </a:solidFill>
                <a:latin typeface="Times New Roman" pitchFamily="18" charset="0"/>
              </a:defRPr>
            </a:lvl1pPr>
          </a:lstStyle>
          <a:p>
            <a:pPr>
              <a:defRPr/>
            </a:pPr>
            <a:endParaRPr lang="en-US" dirty="0"/>
          </a:p>
        </p:txBody>
      </p:sp>
      <p:sp>
        <p:nvSpPr>
          <p:cNvPr id="75783" name="Rectangle 7"/>
          <p:cNvSpPr>
            <a:spLocks noGrp="1" noChangeArrowheads="1"/>
          </p:cNvSpPr>
          <p:nvPr>
            <p:ph type="sldNum" sz="quarter" idx="5"/>
          </p:nvPr>
        </p:nvSpPr>
        <p:spPr bwMode="auto">
          <a:xfrm>
            <a:off x="5268242" y="6660360"/>
            <a:ext cx="4028159" cy="35004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1670">
              <a:defRPr sz="1200">
                <a:solidFill>
                  <a:schemeClr val="accent2"/>
                </a:solidFill>
                <a:latin typeface="Times New Roman" pitchFamily="18" charset="0"/>
              </a:defRPr>
            </a:lvl1pPr>
          </a:lstStyle>
          <a:p>
            <a:pPr>
              <a:defRPr/>
            </a:pPr>
            <a:fld id="{B69394BE-0454-40C4-ACE7-0703957B4245}" type="slidenum">
              <a:rPr lang="en-US"/>
              <a:pPr>
                <a:defRPr/>
              </a:pPr>
              <a:t>‹#›</a:t>
            </a:fld>
            <a:endParaRPr lang="en-US" dirty="0"/>
          </a:p>
        </p:txBody>
      </p:sp>
    </p:spTree>
    <p:extLst>
      <p:ext uri="{BB962C8B-B14F-4D97-AF65-F5344CB8AC3E}">
        <p14:creationId xmlns:p14="http://schemas.microsoft.com/office/powerpoint/2010/main" val="10643158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51D87779-CAD7-4301-BE66-605625C475A4}" type="datetime1">
              <a:rPr lang="en-US" smtClean="0"/>
              <a:pPr/>
              <a:t>3/20/2019</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E406013-C6A6-4BC9-B12F-420B848C7D25}"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E0874CA-F4DD-4374-AF66-2E8FB69F4C74}" type="datetime1">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C4B89E-FB2F-4CB5-952D-0182F996378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6DC62E-AD43-4E78-9710-6FCD70CECE6B}" type="datetime1">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346F3-FCFC-448F-861A-ED8A312C4CB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5FCB15F-7E3B-4C4D-8AA4-3DB7B95A9E24}" type="datetime1">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34CD4D-C718-4B23-B11B-22B5F79DA5C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E5D210C-C198-4512-92AC-F4386EAADF9D}" type="datetime1">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0E644A-846E-48A2-9112-4B07DAE993E4}"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767D134-C0CE-402D-8F03-F4150DC003B0}" type="datetime1">
              <a:rPr lang="en-US" smtClean="0"/>
              <a:pPr/>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625873-8C52-407E-8342-A7662C3A789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17B481-52F1-4F19-9782-9490F655D7EA}" type="datetime1">
              <a:rPr lang="en-US" smtClean="0"/>
              <a:pPr/>
              <a:t>3/20/2019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2EE886F-EC98-41B0-A2B5-C0BFA821657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1E92A3B5-DC2A-4F19-A17A-2316D69D8C03}" type="datetime1">
              <a:rPr lang="en-US" smtClean="0"/>
              <a:pPr/>
              <a:t>3/20/2019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2C6354-88DF-4BAF-9BE4-CED0EDC35E4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3A6705AB-8D52-464B-B541-608A21EB92BE}" type="datetime1">
              <a:rPr lang="en-US" smtClean="0"/>
              <a:pPr/>
              <a:t>3/20/2019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BDE9D0E-9C29-4BD3-B798-0A202E6CFAC5}"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E4CBE9A-12F4-4501-9DE5-35B6624B5487}" type="datetime1">
              <a:rPr lang="en-US" smtClean="0"/>
              <a:pPr/>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A69678-D4F9-4181-92E7-6AE3432942B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28BE60E3-CF29-4992-AC2D-5FADB7F88484}" type="datetime1">
              <a:rPr lang="en-US" smtClean="0"/>
              <a:pPr/>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736E40-224D-4138-8AEA-57FDF5F41119}"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a:t>Click icon to add picture</a:t>
            </a:r>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8DA5A27-9F86-499B-A46C-63834EAF353D}" type="datetime1">
              <a:rPr lang="en-US" smtClean="0"/>
              <a:pPr/>
              <a:t>3/20/2019</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CEA3143-C4C1-4D50-88C7-ABFA6702A4A1}"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4462" r:id="rId1"/>
    <p:sldLayoutId id="2147484463" r:id="rId2"/>
    <p:sldLayoutId id="2147484464" r:id="rId3"/>
    <p:sldLayoutId id="2147484465" r:id="rId4"/>
    <p:sldLayoutId id="2147484466" r:id="rId5"/>
    <p:sldLayoutId id="2147484467" r:id="rId6"/>
    <p:sldLayoutId id="2147484468" r:id="rId7"/>
    <p:sldLayoutId id="2147484469" r:id="rId8"/>
    <p:sldLayoutId id="2147484470" r:id="rId9"/>
    <p:sldLayoutId id="2147484471" r:id="rId10"/>
    <p:sldLayoutId id="21474844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eb.mit.edu/scholar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1295400" y="927101"/>
            <a:ext cx="7620000" cy="3924300"/>
          </a:xfrm>
        </p:spPr>
        <p:txBody>
          <a:bodyPr>
            <a:noAutofit/>
          </a:bodyPr>
          <a:lstStyle/>
          <a:p>
            <a:pPr algn="ctr"/>
            <a:r>
              <a:rPr lang="en-US" sz="2800" b="1" dirty="0">
                <a:solidFill>
                  <a:schemeClr val="bg2">
                    <a:lumMod val="25000"/>
                  </a:schemeClr>
                </a:solidFill>
                <a:effectLst>
                  <a:outerShdw blurRad="38100" dist="38100" dir="2700000" algn="tl">
                    <a:srgbClr val="000000">
                      <a:alpha val="43137"/>
                    </a:srgbClr>
                  </a:outerShdw>
                </a:effectLst>
              </a:rPr>
              <a:t> International Scholars, DLCs and the Immigration Climate</a:t>
            </a:r>
            <a:br>
              <a:rPr lang="en-US" sz="2800" b="1" dirty="0">
                <a:solidFill>
                  <a:schemeClr val="bg2">
                    <a:lumMod val="25000"/>
                  </a:schemeClr>
                </a:solidFill>
                <a:effectLst>
                  <a:outerShdw blurRad="38100" dist="38100" dir="2700000" algn="tl">
                    <a:srgbClr val="000000">
                      <a:alpha val="43137"/>
                    </a:srgbClr>
                  </a:outerShdw>
                </a:effectLst>
              </a:rPr>
            </a:br>
            <a:r>
              <a:rPr lang="en-US" sz="2800" b="1" dirty="0">
                <a:solidFill>
                  <a:schemeClr val="bg2">
                    <a:lumMod val="25000"/>
                  </a:schemeClr>
                </a:solidFill>
                <a:effectLst>
                  <a:outerShdw blurRad="38100" dist="38100" dir="2700000" algn="tl">
                    <a:srgbClr val="000000">
                      <a:alpha val="43137"/>
                    </a:srgbClr>
                  </a:outerShdw>
                </a:effectLst>
              </a:rPr>
              <a:t/>
            </a:r>
            <a:br>
              <a:rPr lang="en-US" sz="2800" b="1" dirty="0">
                <a:solidFill>
                  <a:schemeClr val="bg2">
                    <a:lumMod val="25000"/>
                  </a:schemeClr>
                </a:solidFill>
                <a:effectLst>
                  <a:outerShdw blurRad="38100" dist="38100" dir="2700000" algn="tl">
                    <a:srgbClr val="000000">
                      <a:alpha val="43137"/>
                    </a:srgbClr>
                  </a:outerShdw>
                </a:effectLst>
              </a:rPr>
            </a:br>
            <a:r>
              <a:rPr lang="en-US" sz="2800" b="1" dirty="0">
                <a:solidFill>
                  <a:schemeClr val="bg2">
                    <a:lumMod val="25000"/>
                  </a:schemeClr>
                </a:solidFill>
                <a:effectLst>
                  <a:outerShdw blurRad="38100" dist="38100" dir="2700000" algn="tl">
                    <a:srgbClr val="000000">
                      <a:alpha val="43137"/>
                    </a:srgbClr>
                  </a:outerShdw>
                </a:effectLst>
              </a:rPr>
              <a:t/>
            </a:r>
            <a:br>
              <a:rPr lang="en-US" sz="2800" b="1" dirty="0">
                <a:solidFill>
                  <a:schemeClr val="bg2">
                    <a:lumMod val="25000"/>
                  </a:schemeClr>
                </a:solidFill>
                <a:effectLst>
                  <a:outerShdw blurRad="38100" dist="38100" dir="2700000" algn="tl">
                    <a:srgbClr val="000000">
                      <a:alpha val="43137"/>
                    </a:srgbClr>
                  </a:outerShdw>
                </a:effectLst>
              </a:rPr>
            </a:br>
            <a:r>
              <a:rPr lang="en-US" sz="2800" b="1" dirty="0">
                <a:solidFill>
                  <a:schemeClr val="bg2">
                    <a:lumMod val="25000"/>
                  </a:schemeClr>
                </a:solidFill>
                <a:effectLst>
                  <a:outerShdw blurRad="38100" dist="38100" dir="2700000" algn="tl">
                    <a:srgbClr val="000000">
                      <a:alpha val="43137"/>
                    </a:srgbClr>
                  </a:outerShdw>
                </a:effectLst>
              </a:rPr>
              <a:t/>
            </a:r>
            <a:br>
              <a:rPr lang="en-US" sz="2800" b="1" dirty="0">
                <a:solidFill>
                  <a:schemeClr val="bg2">
                    <a:lumMod val="25000"/>
                  </a:schemeClr>
                </a:solidFill>
                <a:effectLst>
                  <a:outerShdw blurRad="38100" dist="38100" dir="2700000" algn="tl">
                    <a:srgbClr val="000000">
                      <a:alpha val="43137"/>
                    </a:srgbClr>
                  </a:outerShdw>
                </a:effectLst>
              </a:rPr>
            </a:br>
            <a:r>
              <a:rPr lang="en-US" sz="1200" b="1" dirty="0">
                <a:solidFill>
                  <a:schemeClr val="bg2">
                    <a:lumMod val="25000"/>
                  </a:schemeClr>
                </a:solidFill>
                <a:effectLst>
                  <a:outerShdw blurRad="38100" dist="38100" dir="2700000" algn="tl">
                    <a:srgbClr val="000000">
                      <a:alpha val="43137"/>
                    </a:srgbClr>
                  </a:outerShdw>
                </a:effectLst>
              </a:rPr>
              <a:t>Penny Rosser</a:t>
            </a:r>
            <a:br>
              <a:rPr lang="en-US" sz="1200" b="1" dirty="0">
                <a:solidFill>
                  <a:schemeClr val="bg2">
                    <a:lumMod val="25000"/>
                  </a:schemeClr>
                </a:solidFill>
                <a:effectLst>
                  <a:outerShdw blurRad="38100" dist="38100" dir="2700000" algn="tl">
                    <a:srgbClr val="000000">
                      <a:alpha val="43137"/>
                    </a:srgbClr>
                  </a:outerShdw>
                </a:effectLst>
              </a:rPr>
            </a:br>
            <a:endParaRPr lang="en-US" sz="1200" b="1" dirty="0">
              <a:solidFill>
                <a:schemeClr val="bg2">
                  <a:lumMod val="25000"/>
                </a:schemeClr>
              </a:solidFill>
              <a:effectLst>
                <a:outerShdw blurRad="38100" dist="38100" dir="2700000" algn="tl">
                  <a:srgbClr val="000000">
                    <a:alpha val="43137"/>
                  </a:srgbClr>
                </a:outerShdw>
              </a:effectLst>
            </a:endParaRPr>
          </a:p>
        </p:txBody>
      </p:sp>
      <p:sp>
        <p:nvSpPr>
          <p:cNvPr id="5" name="Slide Number Placeholder 5"/>
          <p:cNvSpPr>
            <a:spLocks noGrp="1"/>
          </p:cNvSpPr>
          <p:nvPr>
            <p:ph type="sldNum" sz="quarter" idx="12"/>
          </p:nvPr>
        </p:nvSpPr>
        <p:spPr/>
        <p:txBody>
          <a:bodyPr>
            <a:normAutofit/>
          </a:bodyPr>
          <a:lstStyle/>
          <a:p>
            <a:fld id="{A9BF3023-9C4A-45AF-81F8-9245C1EEE7A0}" type="slidenum">
              <a:rPr lang="en-US"/>
              <a:pPr/>
              <a:t>1</a:t>
            </a:fld>
            <a:endParaRPr lang="en-US" dirty="0"/>
          </a:p>
        </p:txBody>
      </p:sp>
      <p:sp>
        <p:nvSpPr>
          <p:cNvPr id="15362" name="Rectangle 3"/>
          <p:cNvSpPr>
            <a:spLocks noChangeArrowheads="1"/>
          </p:cNvSpPr>
          <p:nvPr/>
        </p:nvSpPr>
        <p:spPr bwMode="auto">
          <a:xfrm>
            <a:off x="762000" y="304800"/>
            <a:ext cx="7696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i="1" dirty="0">
              <a:solidFill>
                <a:schemeClr val="tx2"/>
              </a:solidFill>
              <a:latin typeface="Castellar" pitchFamily="18" charset="0"/>
            </a:endParaRPr>
          </a:p>
        </p:txBody>
      </p:sp>
      <p:pic>
        <p:nvPicPr>
          <p:cNvPr id="6" name="Picture 5">
            <a:extLst>
              <a:ext uri="{FF2B5EF4-FFF2-40B4-BE49-F238E27FC236}">
                <a16:creationId xmlns:a16="http://schemas.microsoft.com/office/drawing/2014/main" id="{E9933557-51E8-4C72-BAE8-06528CDB1B61}"/>
              </a:ext>
            </a:extLst>
          </p:cNvPr>
          <p:cNvPicPr/>
          <p:nvPr/>
        </p:nvPicPr>
        <p:blipFill rotWithShape="1">
          <a:blip r:embed="rId2"/>
          <a:srcRect l="27884" t="11975" r="53312" b="77075"/>
          <a:stretch/>
        </p:blipFill>
        <p:spPr bwMode="auto">
          <a:xfrm>
            <a:off x="4540170" y="4401302"/>
            <a:ext cx="1117600" cy="450099"/>
          </a:xfrm>
          <a:prstGeom prst="rect">
            <a:avLst/>
          </a:prstGeom>
          <a:ln>
            <a:noFill/>
          </a:ln>
          <a:extLst>
            <a:ext uri="{53640926-AAD7-44D8-BBD7-CCE9431645EC}">
              <a14:shadowObscured xmlns:a14="http://schemas.microsoft.com/office/drawing/2010/main"/>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  </a:t>
            </a:r>
            <a:r>
              <a:rPr lang="en-US" sz="3600" dirty="0"/>
              <a:t>By School / Area</a:t>
            </a:r>
          </a:p>
        </p:txBody>
      </p:sp>
      <p:sp>
        <p:nvSpPr>
          <p:cNvPr id="4" name="Slide Number Placeholder 3"/>
          <p:cNvSpPr>
            <a:spLocks noGrp="1"/>
          </p:cNvSpPr>
          <p:nvPr>
            <p:ph type="sldNum" sz="quarter" idx="12"/>
          </p:nvPr>
        </p:nvSpPr>
        <p:spPr/>
        <p:txBody>
          <a:bodyPr/>
          <a:lstStyle/>
          <a:p>
            <a:fld id="{D834CD4D-C718-4B23-B11B-22B5F79DA5C2}" type="slidenum">
              <a:rPr lang="en-US" smtClean="0"/>
              <a:pPr/>
              <a:t>10</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37702239"/>
              </p:ext>
            </p:extLst>
          </p:nvPr>
        </p:nvGraphicFramePr>
        <p:xfrm>
          <a:off x="1143000" y="1447800"/>
          <a:ext cx="7470648" cy="441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8802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2017 - 2018</a:t>
            </a:r>
          </a:p>
        </p:txBody>
      </p:sp>
      <p:sp>
        <p:nvSpPr>
          <p:cNvPr id="4" name="Slide Number Placeholder 3"/>
          <p:cNvSpPr>
            <a:spLocks noGrp="1"/>
          </p:cNvSpPr>
          <p:nvPr>
            <p:ph type="sldNum" sz="quarter" idx="12"/>
          </p:nvPr>
        </p:nvSpPr>
        <p:spPr/>
        <p:txBody>
          <a:bodyPr/>
          <a:lstStyle/>
          <a:p>
            <a:fld id="{D834CD4D-C718-4B23-B11B-22B5F79DA5C2}" type="slidenum">
              <a:rPr lang="en-US" smtClean="0"/>
              <a:pPr/>
              <a:t>11</a:t>
            </a:fld>
            <a:endParaRPr lang="en-US" dirty="0"/>
          </a:p>
        </p:txBody>
      </p:sp>
      <p:sp>
        <p:nvSpPr>
          <p:cNvPr id="8" name="Content Placeholder 7"/>
          <p:cNvSpPr>
            <a:spLocks noGrp="1"/>
          </p:cNvSpPr>
          <p:nvPr>
            <p:ph idx="1"/>
          </p:nvPr>
        </p:nvSpPr>
        <p:spPr>
          <a:xfrm>
            <a:off x="1828800" y="1415909"/>
            <a:ext cx="6184392" cy="4800600"/>
          </a:xfrm>
        </p:spPr>
        <p:txBody>
          <a:bodyPr>
            <a:normAutofit/>
          </a:bodyPr>
          <a:lstStyle/>
          <a:p>
            <a:pPr marL="82296" indent="0">
              <a:buNone/>
            </a:pPr>
            <a:r>
              <a:rPr lang="en-US" sz="2800" dirty="0">
                <a:solidFill>
                  <a:schemeClr val="bg2">
                    <a:lumMod val="25000"/>
                  </a:schemeClr>
                </a:solidFill>
              </a:rPr>
              <a:t>Engineering			796</a:t>
            </a:r>
          </a:p>
          <a:p>
            <a:pPr marL="82296" indent="0">
              <a:buNone/>
            </a:pPr>
            <a:r>
              <a:rPr lang="en-US" sz="2800" dirty="0">
                <a:solidFill>
                  <a:schemeClr val="bg2">
                    <a:lumMod val="25000"/>
                  </a:schemeClr>
                </a:solidFill>
              </a:rPr>
              <a:t>VP for Research		552</a:t>
            </a:r>
          </a:p>
          <a:p>
            <a:pPr marL="82296" indent="0">
              <a:buNone/>
            </a:pPr>
            <a:r>
              <a:rPr lang="en-US" sz="2800" dirty="0">
                <a:solidFill>
                  <a:schemeClr val="bg2">
                    <a:lumMod val="25000"/>
                  </a:schemeClr>
                </a:solidFill>
              </a:rPr>
              <a:t>Science			515</a:t>
            </a:r>
          </a:p>
          <a:p>
            <a:pPr marL="82296" indent="0">
              <a:buNone/>
            </a:pPr>
            <a:r>
              <a:rPr lang="en-US" sz="2800" dirty="0">
                <a:solidFill>
                  <a:schemeClr val="bg2">
                    <a:lumMod val="25000"/>
                  </a:schemeClr>
                </a:solidFill>
              </a:rPr>
              <a:t>SA+P				197</a:t>
            </a:r>
          </a:p>
          <a:p>
            <a:pPr marL="82296" indent="0">
              <a:buNone/>
            </a:pPr>
            <a:r>
              <a:rPr lang="en-US" sz="2800" dirty="0">
                <a:solidFill>
                  <a:schemeClr val="bg2">
                    <a:lumMod val="25000"/>
                  </a:schemeClr>
                </a:solidFill>
              </a:rPr>
              <a:t>SHASS			115</a:t>
            </a:r>
          </a:p>
          <a:p>
            <a:pPr marL="82296" indent="0">
              <a:buNone/>
            </a:pPr>
            <a:r>
              <a:rPr lang="en-US" sz="2800" dirty="0">
                <a:solidFill>
                  <a:schemeClr val="bg2">
                    <a:lumMod val="25000"/>
                  </a:schemeClr>
                </a:solidFill>
              </a:rPr>
              <a:t>Provost			 87</a:t>
            </a:r>
          </a:p>
          <a:p>
            <a:pPr marL="82296" indent="0">
              <a:buNone/>
            </a:pPr>
            <a:r>
              <a:rPr lang="en-US" sz="2800" dirty="0">
                <a:solidFill>
                  <a:schemeClr val="bg2">
                    <a:lumMod val="25000"/>
                  </a:schemeClr>
                </a:solidFill>
              </a:rPr>
              <a:t>Sloan				 78</a:t>
            </a:r>
          </a:p>
          <a:p>
            <a:pPr marL="82296" indent="0">
              <a:buNone/>
            </a:pPr>
            <a:r>
              <a:rPr lang="en-US" sz="2800" dirty="0">
                <a:solidFill>
                  <a:schemeClr val="bg2">
                    <a:lumMod val="25000"/>
                  </a:schemeClr>
                </a:solidFill>
              </a:rPr>
              <a:t>VP Open Learning		  2</a:t>
            </a:r>
          </a:p>
          <a:p>
            <a:pPr marL="82296" indent="0">
              <a:buNone/>
            </a:pPr>
            <a:r>
              <a:rPr lang="en-US" sz="2800" dirty="0">
                <a:solidFill>
                  <a:schemeClr val="bg2">
                    <a:lumMod val="25000"/>
                  </a:schemeClr>
                </a:solidFill>
              </a:rPr>
              <a:t>DUE/D-Lab			  3</a:t>
            </a:r>
          </a:p>
        </p:txBody>
      </p:sp>
    </p:spTree>
    <p:extLst>
      <p:ext uri="{BB962C8B-B14F-4D97-AF65-F5344CB8AC3E}">
        <p14:creationId xmlns:p14="http://schemas.microsoft.com/office/powerpoint/2010/main" val="1106858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20762"/>
          </a:xfrm>
        </p:spPr>
        <p:txBody>
          <a:bodyPr/>
          <a:lstStyle/>
          <a:p>
            <a:r>
              <a:rPr lang="en-US" dirty="0"/>
              <a:t>  </a:t>
            </a:r>
            <a:r>
              <a:rPr lang="en-US" dirty="0" smtClean="0"/>
              <a:t>School of Engineering</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13441281"/>
              </p:ext>
            </p:extLst>
          </p:nvPr>
        </p:nvGraphicFramePr>
        <p:xfrm>
          <a:off x="1371600" y="1295399"/>
          <a:ext cx="7086600" cy="5187502"/>
        </p:xfrm>
        <a:graphic>
          <a:graphicData uri="http://schemas.openxmlformats.org/drawingml/2006/table">
            <a:tbl>
              <a:tblPr>
                <a:tableStyleId>{5C22544A-7EE6-4342-B048-85BDC9FD1C3A}</a:tableStyleId>
              </a:tblPr>
              <a:tblGrid>
                <a:gridCol w="3429000">
                  <a:extLst>
                    <a:ext uri="{9D8B030D-6E8A-4147-A177-3AD203B41FA5}">
                      <a16:colId xmlns:a16="http://schemas.microsoft.com/office/drawing/2014/main" val="1793437781"/>
                    </a:ext>
                  </a:extLst>
                </a:gridCol>
                <a:gridCol w="3657600">
                  <a:extLst>
                    <a:ext uri="{9D8B030D-6E8A-4147-A177-3AD203B41FA5}">
                      <a16:colId xmlns:a16="http://schemas.microsoft.com/office/drawing/2014/main" val="4167685786"/>
                    </a:ext>
                  </a:extLst>
                </a:gridCol>
              </a:tblGrid>
              <a:tr h="271584">
                <a:tc>
                  <a:txBody>
                    <a:bodyPr/>
                    <a:lstStyle/>
                    <a:p>
                      <a:pPr algn="l" fontAlgn="ctr"/>
                      <a:r>
                        <a:rPr lang="en-US" sz="1200" u="none" strike="noStrike" dirty="0">
                          <a:effectLst/>
                        </a:rPr>
                        <a:t>Aeronautics and Astronautics </a:t>
                      </a:r>
                      <a:endParaRPr lang="en-US"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200" u="none" strike="noStrike" dirty="0">
                          <a:effectLst/>
                        </a:rPr>
                        <a:t>35</a:t>
                      </a:r>
                      <a:endParaRPr lang="en-US"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2814628722"/>
                  </a:ext>
                </a:extLst>
              </a:tr>
              <a:tr h="271589">
                <a:tc>
                  <a:txBody>
                    <a:bodyPr/>
                    <a:lstStyle/>
                    <a:p>
                      <a:pPr algn="l" fontAlgn="ctr"/>
                      <a:r>
                        <a:rPr lang="en-US" sz="1200" u="none" strike="noStrike" dirty="0">
                          <a:effectLst/>
                        </a:rPr>
                        <a:t>Biological Engineering </a:t>
                      </a:r>
                      <a:endParaRPr lang="en-US"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200" u="none" strike="noStrike" dirty="0">
                          <a:effectLst/>
                        </a:rPr>
                        <a:t>86</a:t>
                      </a:r>
                      <a:endParaRPr lang="en-US"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2890390929"/>
                  </a:ext>
                </a:extLst>
              </a:tr>
              <a:tr h="271589">
                <a:tc>
                  <a:txBody>
                    <a:bodyPr/>
                    <a:lstStyle/>
                    <a:p>
                      <a:pPr algn="l" fontAlgn="ctr"/>
                      <a:r>
                        <a:rPr lang="en-US" sz="1200" u="none" strike="noStrike" dirty="0">
                          <a:effectLst/>
                        </a:rPr>
                        <a:t>Center for Transportation and Logistics</a:t>
                      </a:r>
                      <a:endParaRPr lang="en-US"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200" u="none" strike="noStrike" dirty="0">
                          <a:effectLst/>
                        </a:rPr>
                        <a:t>22</a:t>
                      </a:r>
                      <a:endParaRPr lang="en-US"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2890540570"/>
                  </a:ext>
                </a:extLst>
              </a:tr>
              <a:tr h="271589">
                <a:tc>
                  <a:txBody>
                    <a:bodyPr/>
                    <a:lstStyle/>
                    <a:p>
                      <a:pPr algn="l" fontAlgn="ctr"/>
                      <a:r>
                        <a:rPr lang="en-US" sz="1200" u="none" strike="noStrike" dirty="0">
                          <a:effectLst/>
                        </a:rPr>
                        <a:t>Chemical Engineering </a:t>
                      </a:r>
                      <a:endParaRPr lang="en-US"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200" u="none" strike="noStrike" dirty="0">
                          <a:effectLst/>
                        </a:rPr>
                        <a:t>123</a:t>
                      </a:r>
                      <a:endParaRPr lang="en-US"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764204377"/>
                  </a:ext>
                </a:extLst>
              </a:tr>
              <a:tr h="271589">
                <a:tc>
                  <a:txBody>
                    <a:bodyPr/>
                    <a:lstStyle/>
                    <a:p>
                      <a:pPr algn="l" fontAlgn="ctr"/>
                      <a:r>
                        <a:rPr lang="en-US" sz="1200" u="none" strike="noStrike" dirty="0">
                          <a:effectLst/>
                        </a:rPr>
                        <a:t>Civil and Environmental Engineering </a:t>
                      </a:r>
                      <a:endParaRPr lang="en-US"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200" u="none" strike="noStrike" dirty="0">
                          <a:effectLst/>
                        </a:rPr>
                        <a:t>71</a:t>
                      </a:r>
                      <a:endParaRPr lang="en-US"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3904852299"/>
                  </a:ext>
                </a:extLst>
              </a:tr>
              <a:tr h="271589">
                <a:tc>
                  <a:txBody>
                    <a:bodyPr/>
                    <a:lstStyle/>
                    <a:p>
                      <a:pPr algn="l" fontAlgn="ctr"/>
                      <a:r>
                        <a:rPr lang="en-US" sz="1200" u="none" strike="noStrike" dirty="0">
                          <a:effectLst/>
                        </a:rPr>
                        <a:t>Electrical Engineering and Computer Science</a:t>
                      </a:r>
                      <a:endParaRPr lang="en-US"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200" u="none" strike="noStrike" dirty="0">
                          <a:effectLst/>
                        </a:rPr>
                        <a:t>4</a:t>
                      </a:r>
                      <a:endParaRPr lang="en-US"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3778936435"/>
                  </a:ext>
                </a:extLst>
              </a:tr>
              <a:tr h="271589">
                <a:tc>
                  <a:txBody>
                    <a:bodyPr/>
                    <a:lstStyle/>
                    <a:p>
                      <a:pPr algn="l" fontAlgn="ctr"/>
                      <a:r>
                        <a:rPr lang="en-US" sz="1200" u="none" strike="noStrike" dirty="0">
                          <a:effectLst/>
                        </a:rPr>
                        <a:t>Industrial Performance Center</a:t>
                      </a:r>
                      <a:endParaRPr lang="en-US"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200" u="none" strike="noStrike" dirty="0">
                          <a:effectLst/>
                        </a:rPr>
                        <a:t>3</a:t>
                      </a:r>
                      <a:endParaRPr lang="en-US"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768129701"/>
                  </a:ext>
                </a:extLst>
              </a:tr>
              <a:tr h="271589">
                <a:tc>
                  <a:txBody>
                    <a:bodyPr/>
                    <a:lstStyle/>
                    <a:p>
                      <a:pPr algn="l" fontAlgn="ctr"/>
                      <a:r>
                        <a:rPr lang="en-US" sz="1200" u="none" strike="noStrike" dirty="0">
                          <a:effectLst/>
                        </a:rPr>
                        <a:t>Institute for Data Systems and Society</a:t>
                      </a:r>
                      <a:endParaRPr lang="en-US"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200" u="none" strike="noStrike" dirty="0">
                          <a:effectLst/>
                        </a:rPr>
                        <a:t>18</a:t>
                      </a:r>
                      <a:endParaRPr lang="en-US"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1457832890"/>
                  </a:ext>
                </a:extLst>
              </a:tr>
              <a:tr h="271589">
                <a:tc>
                  <a:txBody>
                    <a:bodyPr/>
                    <a:lstStyle/>
                    <a:p>
                      <a:pPr algn="l" fontAlgn="ctr"/>
                      <a:r>
                        <a:rPr lang="en-US" sz="1200" u="none" strike="noStrike" dirty="0">
                          <a:effectLst/>
                        </a:rPr>
                        <a:t>Institute for Medical and Engineering Science</a:t>
                      </a:r>
                      <a:endParaRPr lang="en-US"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200" u="none" strike="noStrike" dirty="0">
                          <a:effectLst/>
                        </a:rPr>
                        <a:t>61</a:t>
                      </a:r>
                      <a:endParaRPr lang="en-US"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800450559"/>
                  </a:ext>
                </a:extLst>
              </a:tr>
              <a:tr h="298905">
                <a:tc>
                  <a:txBody>
                    <a:bodyPr/>
                    <a:lstStyle/>
                    <a:p>
                      <a:pPr algn="l" fontAlgn="ctr"/>
                      <a:r>
                        <a:rPr lang="en-US" sz="1200" u="none" strike="noStrike" dirty="0">
                          <a:effectLst/>
                        </a:rPr>
                        <a:t>Laboratory for Information and Decision Systems </a:t>
                      </a:r>
                      <a:endParaRPr lang="en-US"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200" u="none" strike="noStrike" dirty="0">
                          <a:effectLst/>
                        </a:rPr>
                        <a:t>19</a:t>
                      </a:r>
                      <a:endParaRPr lang="en-US"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1319195769"/>
                  </a:ext>
                </a:extLst>
              </a:tr>
              <a:tr h="271589">
                <a:tc>
                  <a:txBody>
                    <a:bodyPr/>
                    <a:lstStyle/>
                    <a:p>
                      <a:pPr algn="l" fontAlgn="ctr"/>
                      <a:r>
                        <a:rPr lang="en-US" sz="1200" u="none" strike="noStrike" dirty="0">
                          <a:effectLst/>
                        </a:rPr>
                        <a:t>Leaders for Global Operations</a:t>
                      </a:r>
                      <a:endParaRPr lang="en-US"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200" u="none" strike="noStrike" dirty="0">
                          <a:effectLst/>
                        </a:rPr>
                        <a:t>1</a:t>
                      </a:r>
                      <a:endParaRPr lang="en-US"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3421585900"/>
                  </a:ext>
                </a:extLst>
              </a:tr>
              <a:tr h="271589">
                <a:tc>
                  <a:txBody>
                    <a:bodyPr/>
                    <a:lstStyle/>
                    <a:p>
                      <a:pPr algn="l" fontAlgn="ctr"/>
                      <a:r>
                        <a:rPr lang="en-US" sz="1200" u="none" strike="noStrike" dirty="0">
                          <a:effectLst/>
                        </a:rPr>
                        <a:t>Materials Science and Engineering </a:t>
                      </a:r>
                      <a:endParaRPr lang="en-US"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200" u="none" strike="noStrike" dirty="0">
                          <a:effectLst/>
                        </a:rPr>
                        <a:t>60</a:t>
                      </a:r>
                      <a:endParaRPr lang="en-US"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1532568753"/>
                  </a:ext>
                </a:extLst>
              </a:tr>
              <a:tr h="271589">
                <a:tc>
                  <a:txBody>
                    <a:bodyPr/>
                    <a:lstStyle/>
                    <a:p>
                      <a:pPr algn="l" fontAlgn="ctr"/>
                      <a:r>
                        <a:rPr lang="en-US" sz="1200" u="none" strike="noStrike" dirty="0">
                          <a:effectLst/>
                        </a:rPr>
                        <a:t>Mechanical </a:t>
                      </a:r>
                      <a:r>
                        <a:rPr lang="en-US" sz="1200" u="none" strike="noStrike" dirty="0" smtClean="0">
                          <a:effectLst/>
                        </a:rPr>
                        <a:t>Engineering</a:t>
                      </a:r>
                      <a:endParaRPr lang="en-US"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200" u="none" strike="noStrike" dirty="0">
                          <a:effectLst/>
                        </a:rPr>
                        <a:t>175</a:t>
                      </a:r>
                      <a:endParaRPr lang="en-US"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1063684871"/>
                  </a:ext>
                </a:extLst>
              </a:tr>
              <a:tr h="271589">
                <a:tc>
                  <a:txBody>
                    <a:bodyPr/>
                    <a:lstStyle/>
                    <a:p>
                      <a:pPr algn="l" fontAlgn="ctr"/>
                      <a:r>
                        <a:rPr lang="en-US" sz="1200" u="none" strike="noStrike" dirty="0">
                          <a:effectLst/>
                        </a:rPr>
                        <a:t>Microsystems Technology Laboratory </a:t>
                      </a:r>
                      <a:endParaRPr lang="en-US"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200" u="none" strike="noStrike" dirty="0">
                          <a:effectLst/>
                        </a:rPr>
                        <a:t>30</a:t>
                      </a:r>
                      <a:endParaRPr lang="en-US"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38128952"/>
                  </a:ext>
                </a:extLst>
              </a:tr>
              <a:tr h="271589">
                <a:tc>
                  <a:txBody>
                    <a:bodyPr/>
                    <a:lstStyle/>
                    <a:p>
                      <a:pPr algn="l" fontAlgn="ctr"/>
                      <a:r>
                        <a:rPr lang="en-US" sz="1200" u="none" strike="noStrike" dirty="0">
                          <a:effectLst/>
                        </a:rPr>
                        <a:t>MIT-Portugal Program</a:t>
                      </a:r>
                      <a:endParaRPr lang="en-US"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200" u="none" strike="noStrike" dirty="0">
                          <a:effectLst/>
                        </a:rPr>
                        <a:t>4</a:t>
                      </a:r>
                      <a:endParaRPr lang="en-US"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616471979"/>
                  </a:ext>
                </a:extLst>
              </a:tr>
              <a:tr h="271589">
                <a:tc>
                  <a:txBody>
                    <a:bodyPr/>
                    <a:lstStyle/>
                    <a:p>
                      <a:pPr algn="l" fontAlgn="ctr"/>
                      <a:r>
                        <a:rPr lang="en-US" sz="1200" u="none" strike="noStrike" dirty="0">
                          <a:effectLst/>
                        </a:rPr>
                        <a:t>Nuclear Science and Engineering </a:t>
                      </a:r>
                      <a:endParaRPr lang="en-US"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200" u="none" strike="noStrike" dirty="0">
                          <a:effectLst/>
                        </a:rPr>
                        <a:t>56</a:t>
                      </a:r>
                      <a:endParaRPr lang="en-US"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2822382689"/>
                  </a:ext>
                </a:extLst>
              </a:tr>
              <a:tr h="271589">
                <a:tc>
                  <a:txBody>
                    <a:bodyPr/>
                    <a:lstStyle/>
                    <a:p>
                      <a:pPr algn="l" fontAlgn="ctr"/>
                      <a:r>
                        <a:rPr lang="en-US" sz="1200" u="none" strike="noStrike" dirty="0">
                          <a:effectLst/>
                        </a:rPr>
                        <a:t>Professional Education</a:t>
                      </a:r>
                      <a:endParaRPr lang="en-US"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200" u="none" strike="noStrike" dirty="0">
                          <a:effectLst/>
                        </a:rPr>
                        <a:t>4</a:t>
                      </a:r>
                      <a:endParaRPr lang="en-US"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2070288368"/>
                  </a:ext>
                </a:extLst>
              </a:tr>
              <a:tr h="271589">
                <a:tc>
                  <a:txBody>
                    <a:bodyPr/>
                    <a:lstStyle/>
                    <a:p>
                      <a:pPr algn="l" fontAlgn="ctr"/>
                      <a:r>
                        <a:rPr lang="en-US" sz="1200" u="none" strike="noStrike" dirty="0">
                          <a:effectLst/>
                        </a:rPr>
                        <a:t>Sociotechnical Systems Research Center</a:t>
                      </a:r>
                      <a:endParaRPr lang="en-US"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200" u="none" strike="noStrike" dirty="0">
                          <a:effectLst/>
                        </a:rPr>
                        <a:t>24</a:t>
                      </a:r>
                      <a:endParaRPr lang="en-US"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1457030827"/>
                  </a:ext>
                </a:extLst>
              </a:tr>
              <a:tr h="271589">
                <a:tc>
                  <a:txBody>
                    <a:bodyPr/>
                    <a:lstStyle/>
                    <a:p>
                      <a:pPr algn="l" fontAlgn="ctr"/>
                      <a:r>
                        <a:rPr lang="en-US" sz="1200" b="1" u="none" strike="noStrike" dirty="0">
                          <a:effectLst/>
                        </a:rPr>
                        <a:t>School of Engineering</a:t>
                      </a:r>
                      <a:endParaRPr lang="en-US" sz="12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200" b="1" u="none" strike="noStrike" dirty="0">
                          <a:effectLst/>
                        </a:rPr>
                        <a:t>796</a:t>
                      </a:r>
                      <a:endParaRPr lang="en-US" sz="1200" b="1"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348802338"/>
                  </a:ext>
                </a:extLst>
              </a:tr>
            </a:tbl>
          </a:graphicData>
        </a:graphic>
      </p:graphicFrame>
      <p:sp>
        <p:nvSpPr>
          <p:cNvPr id="4" name="Slide Number Placeholder 3"/>
          <p:cNvSpPr>
            <a:spLocks noGrp="1"/>
          </p:cNvSpPr>
          <p:nvPr>
            <p:ph type="sldNum" sz="quarter" idx="12"/>
          </p:nvPr>
        </p:nvSpPr>
        <p:spPr/>
        <p:txBody>
          <a:bodyPr/>
          <a:lstStyle/>
          <a:p>
            <a:fld id="{D834CD4D-C718-4B23-B11B-22B5F79DA5C2}" type="slidenum">
              <a:rPr lang="en-US" smtClean="0"/>
              <a:pPr/>
              <a:t>12</a:t>
            </a:fld>
            <a:endParaRPr lang="en-US" dirty="0"/>
          </a:p>
        </p:txBody>
      </p:sp>
    </p:spTree>
    <p:extLst>
      <p:ext uri="{BB962C8B-B14F-4D97-AF65-F5344CB8AC3E}">
        <p14:creationId xmlns:p14="http://schemas.microsoft.com/office/powerpoint/2010/main" val="4190935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297C5-B6B2-4D00-84AE-722AE09C87A7}"/>
              </a:ext>
            </a:extLst>
          </p:cNvPr>
          <p:cNvSpPr>
            <a:spLocks noGrp="1"/>
          </p:cNvSpPr>
          <p:nvPr>
            <p:ph type="title"/>
          </p:nvPr>
        </p:nvSpPr>
        <p:spPr/>
        <p:txBody>
          <a:bodyPr>
            <a:normAutofit/>
          </a:bodyPr>
          <a:lstStyle/>
          <a:p>
            <a:endParaRPr lang="en-US" sz="4400" dirty="0"/>
          </a:p>
        </p:txBody>
      </p:sp>
      <p:sp>
        <p:nvSpPr>
          <p:cNvPr id="3" name="Content Placeholder 2">
            <a:extLst>
              <a:ext uri="{FF2B5EF4-FFF2-40B4-BE49-F238E27FC236}">
                <a16:creationId xmlns:a16="http://schemas.microsoft.com/office/drawing/2014/main" id="{80358164-F12F-4921-A6A4-D82FC5667DA6}"/>
              </a:ext>
            </a:extLst>
          </p:cNvPr>
          <p:cNvSpPr>
            <a:spLocks noGrp="1"/>
          </p:cNvSpPr>
          <p:nvPr>
            <p:ph idx="1"/>
          </p:nvPr>
        </p:nvSpPr>
        <p:spPr/>
        <p:txBody>
          <a:bodyPr/>
          <a:lstStyle/>
          <a:p>
            <a:pPr marL="82296" indent="0">
              <a:buNone/>
            </a:pPr>
            <a:endParaRPr lang="en-US" dirty="0"/>
          </a:p>
          <a:p>
            <a:pPr marL="82296" indent="0">
              <a:buNone/>
            </a:pPr>
            <a:endParaRPr lang="en-US" dirty="0"/>
          </a:p>
          <a:p>
            <a:pPr marL="82296" indent="0" algn="ctr">
              <a:buNone/>
            </a:pPr>
            <a:r>
              <a:rPr lang="en-US" sz="4000" dirty="0">
                <a:solidFill>
                  <a:schemeClr val="bg2">
                    <a:lumMod val="25000"/>
                  </a:schemeClr>
                </a:solidFill>
              </a:rPr>
              <a:t>Stats Questions?</a:t>
            </a:r>
          </a:p>
        </p:txBody>
      </p:sp>
      <p:sp>
        <p:nvSpPr>
          <p:cNvPr id="4" name="Slide Number Placeholder 3">
            <a:extLst>
              <a:ext uri="{FF2B5EF4-FFF2-40B4-BE49-F238E27FC236}">
                <a16:creationId xmlns:a16="http://schemas.microsoft.com/office/drawing/2014/main" id="{665F3364-D821-4064-A729-09FB89D471E3}"/>
              </a:ext>
            </a:extLst>
          </p:cNvPr>
          <p:cNvSpPr>
            <a:spLocks noGrp="1"/>
          </p:cNvSpPr>
          <p:nvPr>
            <p:ph type="sldNum" sz="quarter" idx="12"/>
          </p:nvPr>
        </p:nvSpPr>
        <p:spPr/>
        <p:txBody>
          <a:bodyPr/>
          <a:lstStyle/>
          <a:p>
            <a:fld id="{D834CD4D-C718-4B23-B11B-22B5F79DA5C2}" type="slidenum">
              <a:rPr lang="en-US" smtClean="0"/>
              <a:pPr/>
              <a:t>13</a:t>
            </a:fld>
            <a:endParaRPr lang="en-US" dirty="0"/>
          </a:p>
        </p:txBody>
      </p:sp>
    </p:spTree>
    <p:extLst>
      <p:ext uri="{BB962C8B-B14F-4D97-AF65-F5344CB8AC3E}">
        <p14:creationId xmlns:p14="http://schemas.microsoft.com/office/powerpoint/2010/main" val="2770864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20762"/>
          </a:xfrm>
        </p:spPr>
        <p:txBody>
          <a:bodyPr/>
          <a:lstStyle/>
          <a:p>
            <a:r>
              <a:rPr lang="en-US" dirty="0" smtClean="0"/>
              <a:t>The most important resources</a:t>
            </a:r>
            <a:endParaRPr lang="en-US" dirty="0"/>
          </a:p>
        </p:txBody>
      </p:sp>
      <p:sp>
        <p:nvSpPr>
          <p:cNvPr id="3" name="Content Placeholder 2"/>
          <p:cNvSpPr>
            <a:spLocks noGrp="1"/>
          </p:cNvSpPr>
          <p:nvPr>
            <p:ph idx="1"/>
          </p:nvPr>
        </p:nvSpPr>
        <p:spPr>
          <a:xfrm>
            <a:off x="1435608" y="1381970"/>
            <a:ext cx="7498080" cy="5181600"/>
          </a:xfrm>
        </p:spPr>
        <p:txBody>
          <a:bodyPr>
            <a:normAutofit fontScale="85000" lnSpcReduction="10000"/>
          </a:bodyPr>
          <a:lstStyle/>
          <a:p>
            <a:pPr marL="82296" indent="0">
              <a:buNone/>
            </a:pPr>
            <a:r>
              <a:rPr lang="en-US" i="1" dirty="0" smtClean="0">
                <a:solidFill>
                  <a:schemeClr val="bg2">
                    <a:lumMod val="25000"/>
                  </a:schemeClr>
                </a:solidFill>
              </a:rPr>
              <a:t>Adequate staffing, training and support for the visa and other workload is absolutely crucial </a:t>
            </a:r>
            <a:r>
              <a:rPr lang="en-US" dirty="0" smtClean="0">
                <a:solidFill>
                  <a:schemeClr val="bg2">
                    <a:lumMod val="25000"/>
                  </a:schemeClr>
                </a:solidFill>
              </a:rPr>
              <a:t>for </a:t>
            </a:r>
          </a:p>
          <a:p>
            <a:r>
              <a:rPr lang="en-US" dirty="0" smtClean="0">
                <a:solidFill>
                  <a:schemeClr val="bg2">
                    <a:lumMod val="25000"/>
                  </a:schemeClr>
                </a:solidFill>
              </a:rPr>
              <a:t>Timely arrival of scholars</a:t>
            </a:r>
          </a:p>
          <a:p>
            <a:r>
              <a:rPr lang="en-US" dirty="0" smtClean="0">
                <a:solidFill>
                  <a:schemeClr val="bg2">
                    <a:lumMod val="25000"/>
                  </a:schemeClr>
                </a:solidFill>
              </a:rPr>
              <a:t>Serving incoming faculty and their spouses</a:t>
            </a:r>
          </a:p>
          <a:p>
            <a:r>
              <a:rPr lang="en-US" dirty="0" smtClean="0">
                <a:solidFill>
                  <a:schemeClr val="bg2">
                    <a:lumMod val="25000"/>
                  </a:schemeClr>
                </a:solidFill>
              </a:rPr>
              <a:t>Keeping up with expiring visas, extension requests</a:t>
            </a:r>
          </a:p>
          <a:p>
            <a:r>
              <a:rPr lang="en-US" dirty="0" smtClean="0">
                <a:solidFill>
                  <a:schemeClr val="bg2">
                    <a:lumMod val="25000"/>
                  </a:schemeClr>
                </a:solidFill>
              </a:rPr>
              <a:t>Interfacing with ISchO (timely, thorough, responsive, detailed)</a:t>
            </a:r>
          </a:p>
          <a:p>
            <a:pPr marL="82296" indent="0">
              <a:buNone/>
            </a:pPr>
            <a:r>
              <a:rPr lang="en-US" dirty="0" smtClean="0">
                <a:solidFill>
                  <a:schemeClr val="bg2">
                    <a:lumMod val="25000"/>
                  </a:schemeClr>
                </a:solidFill>
              </a:rPr>
              <a:t>Lack of these leads to</a:t>
            </a:r>
          </a:p>
          <a:p>
            <a:r>
              <a:rPr lang="en-US" dirty="0" smtClean="0">
                <a:solidFill>
                  <a:schemeClr val="bg2">
                    <a:lumMod val="25000"/>
                  </a:schemeClr>
                </a:solidFill>
              </a:rPr>
              <a:t>partial, rush, inefficient/overly time consuming back and forth communications, delayed processing,</a:t>
            </a:r>
          </a:p>
          <a:p>
            <a:r>
              <a:rPr lang="en-US" dirty="0" smtClean="0">
                <a:solidFill>
                  <a:schemeClr val="bg2">
                    <a:lumMod val="25000"/>
                  </a:schemeClr>
                </a:solidFill>
              </a:rPr>
              <a:t>stressful situations for scholars, DLCs and ISchO</a:t>
            </a:r>
          </a:p>
          <a:p>
            <a:pPr marL="82296" indent="0">
              <a:buNone/>
            </a:pPr>
            <a:endParaRPr lang="en-US" dirty="0"/>
          </a:p>
          <a:p>
            <a:pPr marL="82296" indent="0">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D834CD4D-C718-4B23-B11B-22B5F79DA5C2}" type="slidenum">
              <a:rPr lang="en-US" smtClean="0"/>
              <a:pPr/>
              <a:t>14</a:t>
            </a:fld>
            <a:endParaRPr lang="en-US" dirty="0"/>
          </a:p>
        </p:txBody>
      </p:sp>
    </p:spTree>
    <p:extLst>
      <p:ext uri="{BB962C8B-B14F-4D97-AF65-F5344CB8AC3E}">
        <p14:creationId xmlns:p14="http://schemas.microsoft.com/office/powerpoint/2010/main" val="2005645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appreciate you</a:t>
            </a:r>
          </a:p>
        </p:txBody>
      </p:sp>
      <p:sp>
        <p:nvSpPr>
          <p:cNvPr id="3" name="Content Placeholder 2"/>
          <p:cNvSpPr>
            <a:spLocks noGrp="1"/>
          </p:cNvSpPr>
          <p:nvPr>
            <p:ph idx="1"/>
          </p:nvPr>
        </p:nvSpPr>
        <p:spPr>
          <a:xfrm>
            <a:off x="1344168" y="1438420"/>
            <a:ext cx="7498080" cy="4953000"/>
          </a:xfrm>
        </p:spPr>
        <p:txBody>
          <a:bodyPr>
            <a:normAutofit/>
          </a:bodyPr>
          <a:lstStyle/>
          <a:p>
            <a:r>
              <a:rPr lang="en-US" sz="2400" dirty="0">
                <a:solidFill>
                  <a:schemeClr val="bg2">
                    <a:lumMod val="25000"/>
                  </a:schemeClr>
                </a:solidFill>
              </a:rPr>
              <a:t>We know that visa work is a fraction of your diverse and complex roles.</a:t>
            </a:r>
          </a:p>
          <a:p>
            <a:r>
              <a:rPr lang="en-US" sz="2400" dirty="0">
                <a:solidFill>
                  <a:schemeClr val="bg2">
                    <a:lumMod val="25000"/>
                  </a:schemeClr>
                </a:solidFill>
              </a:rPr>
              <a:t>We know you are not usually the reason we are getting a request at the last minute.</a:t>
            </a:r>
          </a:p>
          <a:p>
            <a:r>
              <a:rPr lang="en-US" sz="2400" dirty="0">
                <a:solidFill>
                  <a:schemeClr val="bg2">
                    <a:lumMod val="25000"/>
                  </a:schemeClr>
                </a:solidFill>
              </a:rPr>
              <a:t>We appreciate that you are not always brought into the loop when you should be, so we ask all parties to circle back to you (faculty hosts, scholars themselves).</a:t>
            </a:r>
          </a:p>
          <a:p>
            <a:r>
              <a:rPr lang="en-US" sz="2400" dirty="0">
                <a:solidFill>
                  <a:schemeClr val="bg2">
                    <a:lumMod val="25000"/>
                  </a:schemeClr>
                </a:solidFill>
              </a:rPr>
              <a:t>We appreciate that being in the middle, getting information and answers from multiple sources at different times, and then funneling it all to ISchO is challenging.</a:t>
            </a:r>
          </a:p>
          <a:p>
            <a:r>
              <a:rPr lang="en-US" sz="2400" dirty="0">
                <a:solidFill>
                  <a:schemeClr val="bg2">
                    <a:lumMod val="25000"/>
                  </a:schemeClr>
                </a:solidFill>
              </a:rPr>
              <a:t>We want to have good relationship with you.</a:t>
            </a:r>
          </a:p>
          <a:p>
            <a:endParaRPr lang="en-US" sz="2400" dirty="0"/>
          </a:p>
          <a:p>
            <a:endParaRPr lang="en-US" dirty="0"/>
          </a:p>
        </p:txBody>
      </p:sp>
      <p:sp>
        <p:nvSpPr>
          <p:cNvPr id="4" name="Slide Number Placeholder 3"/>
          <p:cNvSpPr>
            <a:spLocks noGrp="1"/>
          </p:cNvSpPr>
          <p:nvPr>
            <p:ph type="sldNum" sz="quarter" idx="12"/>
          </p:nvPr>
        </p:nvSpPr>
        <p:spPr/>
        <p:txBody>
          <a:bodyPr/>
          <a:lstStyle/>
          <a:p>
            <a:fld id="{D834CD4D-C718-4B23-B11B-22B5F79DA5C2}" type="slidenum">
              <a:rPr lang="en-US" smtClean="0"/>
              <a:pPr/>
              <a:t>15</a:t>
            </a:fld>
            <a:endParaRPr lang="en-US" dirty="0"/>
          </a:p>
        </p:txBody>
      </p:sp>
    </p:spTree>
    <p:extLst>
      <p:ext uri="{BB962C8B-B14F-4D97-AF65-F5344CB8AC3E}">
        <p14:creationId xmlns:p14="http://schemas.microsoft.com/office/powerpoint/2010/main" val="4050993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a:bodyPr>
          <a:lstStyle/>
          <a:p>
            <a:r>
              <a:rPr lang="en-US" dirty="0"/>
              <a:t>Your role is vital</a:t>
            </a:r>
          </a:p>
        </p:txBody>
      </p:sp>
      <p:sp>
        <p:nvSpPr>
          <p:cNvPr id="3" name="Content Placeholder 2"/>
          <p:cNvSpPr>
            <a:spLocks noGrp="1"/>
          </p:cNvSpPr>
          <p:nvPr>
            <p:ph idx="1"/>
          </p:nvPr>
        </p:nvSpPr>
        <p:spPr>
          <a:xfrm>
            <a:off x="1435608" y="1295400"/>
            <a:ext cx="7498080" cy="5181600"/>
          </a:xfrm>
        </p:spPr>
        <p:txBody>
          <a:bodyPr>
            <a:normAutofit fontScale="92500"/>
          </a:bodyPr>
          <a:lstStyle/>
          <a:p>
            <a:r>
              <a:rPr lang="en-US" sz="2400" dirty="0">
                <a:solidFill>
                  <a:schemeClr val="bg2">
                    <a:lumMod val="25000"/>
                  </a:schemeClr>
                </a:solidFill>
              </a:rPr>
              <a:t>Your role as “gatekeeper” is essential and appreciated. ISchO may ask you questions about the appropriateness of an appointment/title/salary/job description based on the little we know about HR issues. Sometimes we just want to understand/confirm. Sometimes it drives the visa decision.</a:t>
            </a:r>
          </a:p>
          <a:p>
            <a:r>
              <a:rPr lang="en-US" sz="2400" dirty="0">
                <a:solidFill>
                  <a:schemeClr val="bg2">
                    <a:lumMod val="25000"/>
                  </a:schemeClr>
                </a:solidFill>
              </a:rPr>
              <a:t>You may have the not-always-pleasant role of going back to ask the P.I. about these details and the rationale for certain choices. </a:t>
            </a:r>
          </a:p>
          <a:p>
            <a:r>
              <a:rPr lang="en-US" sz="2400" dirty="0">
                <a:solidFill>
                  <a:schemeClr val="bg2">
                    <a:lumMod val="25000"/>
                  </a:schemeClr>
                </a:solidFill>
              </a:rPr>
              <a:t>You may have to give unwelcome news, be the reality check on expectations, help us ISchO manage those expectations, or tell someone you already suspect sponsorship is not possible (even before asking ISchO) </a:t>
            </a:r>
          </a:p>
          <a:p>
            <a:r>
              <a:rPr lang="en-US" sz="2400" dirty="0">
                <a:solidFill>
                  <a:schemeClr val="bg2">
                    <a:lumMod val="25000"/>
                  </a:schemeClr>
                </a:solidFill>
              </a:rPr>
              <a:t>Training your successors, helpers, other DLC personnel is </a:t>
            </a:r>
            <a:r>
              <a:rPr lang="en-US" sz="2400" dirty="0" smtClean="0">
                <a:solidFill>
                  <a:schemeClr val="bg2">
                    <a:lumMod val="25000"/>
                  </a:schemeClr>
                </a:solidFill>
              </a:rPr>
              <a:t>vital and very </a:t>
            </a:r>
            <a:r>
              <a:rPr lang="en-US" sz="2400" dirty="0">
                <a:solidFill>
                  <a:schemeClr val="bg2">
                    <a:lumMod val="25000"/>
                  </a:schemeClr>
                </a:solidFill>
              </a:rPr>
              <a:t>much appreciated. Turnover has been difficult.</a:t>
            </a:r>
          </a:p>
          <a:p>
            <a:endParaRPr lang="en-US" sz="2400" dirty="0"/>
          </a:p>
          <a:p>
            <a:endParaRPr lang="en-US" sz="2800" dirty="0"/>
          </a:p>
        </p:txBody>
      </p:sp>
      <p:sp>
        <p:nvSpPr>
          <p:cNvPr id="4" name="Slide Number Placeholder 3"/>
          <p:cNvSpPr>
            <a:spLocks noGrp="1"/>
          </p:cNvSpPr>
          <p:nvPr>
            <p:ph type="sldNum" sz="quarter" idx="12"/>
          </p:nvPr>
        </p:nvSpPr>
        <p:spPr/>
        <p:txBody>
          <a:bodyPr/>
          <a:lstStyle/>
          <a:p>
            <a:fld id="{D834CD4D-C718-4B23-B11B-22B5F79DA5C2}" type="slidenum">
              <a:rPr lang="en-US" smtClean="0"/>
              <a:pPr/>
              <a:t>16</a:t>
            </a:fld>
            <a:endParaRPr lang="en-US" dirty="0"/>
          </a:p>
        </p:txBody>
      </p:sp>
    </p:spTree>
    <p:extLst>
      <p:ext uri="{BB962C8B-B14F-4D97-AF65-F5344CB8AC3E}">
        <p14:creationId xmlns:p14="http://schemas.microsoft.com/office/powerpoint/2010/main" val="42374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143000" y="533400"/>
            <a:ext cx="7315200" cy="914400"/>
          </a:xfrm>
        </p:spPr>
        <p:txBody>
          <a:bodyPr>
            <a:normAutofit/>
          </a:bodyPr>
          <a:lstStyle/>
          <a:p>
            <a:r>
              <a:rPr lang="en-US" sz="4000" b="1" dirty="0">
                <a:solidFill>
                  <a:schemeClr val="bg2">
                    <a:lumMod val="25000"/>
                  </a:schemeClr>
                </a:solidFill>
              </a:rPr>
              <a:t>Can a visa be sponsored?</a:t>
            </a:r>
          </a:p>
        </p:txBody>
      </p:sp>
      <p:sp>
        <p:nvSpPr>
          <p:cNvPr id="75779" name="Rectangle 3"/>
          <p:cNvSpPr>
            <a:spLocks noGrp="1" noChangeArrowheads="1"/>
          </p:cNvSpPr>
          <p:nvPr>
            <p:ph idx="1"/>
          </p:nvPr>
        </p:nvSpPr>
        <p:spPr>
          <a:xfrm>
            <a:off x="1143000" y="1600200"/>
            <a:ext cx="7543800" cy="4705350"/>
          </a:xfrm>
        </p:spPr>
        <p:txBody>
          <a:bodyPr>
            <a:normAutofit/>
          </a:bodyPr>
          <a:lstStyle/>
          <a:p>
            <a:pPr marL="0" indent="0">
              <a:lnSpc>
                <a:spcPct val="80000"/>
              </a:lnSpc>
              <a:buFont typeface="Wingdings" pitchFamily="2" charset="2"/>
              <a:buNone/>
            </a:pPr>
            <a:r>
              <a:rPr lang="en-US" sz="2400" dirty="0">
                <a:solidFill>
                  <a:schemeClr val="bg2">
                    <a:lumMod val="25000"/>
                  </a:schemeClr>
                </a:solidFill>
              </a:rPr>
              <a:t>The answer and appropriate visa type are determined based on terms of the desired MIT appointment, institutional need</a:t>
            </a:r>
            <a:r>
              <a:rPr lang="en-US" sz="2400" i="1" dirty="0">
                <a:solidFill>
                  <a:schemeClr val="bg2">
                    <a:lumMod val="25000"/>
                  </a:schemeClr>
                </a:solidFill>
              </a:rPr>
              <a:t>, </a:t>
            </a:r>
            <a:r>
              <a:rPr lang="en-US" sz="2400" dirty="0">
                <a:solidFill>
                  <a:schemeClr val="bg2">
                    <a:lumMod val="25000"/>
                  </a:schemeClr>
                </a:solidFill>
              </a:rPr>
              <a:t>and other factors including:</a:t>
            </a:r>
          </a:p>
          <a:p>
            <a:pPr marL="0" indent="0">
              <a:lnSpc>
                <a:spcPct val="80000"/>
              </a:lnSpc>
              <a:buFont typeface="Wingdings" pitchFamily="2" charset="2"/>
              <a:buNone/>
            </a:pPr>
            <a:endParaRPr lang="en-US" sz="1200" dirty="0">
              <a:solidFill>
                <a:schemeClr val="bg2">
                  <a:lumMod val="25000"/>
                </a:schemeClr>
              </a:solidFill>
            </a:endParaRPr>
          </a:p>
          <a:p>
            <a:pPr marL="342900" indent="-342900">
              <a:lnSpc>
                <a:spcPct val="80000"/>
              </a:lnSpc>
            </a:pPr>
            <a:r>
              <a:rPr lang="en-US" sz="2400" dirty="0">
                <a:solidFill>
                  <a:schemeClr val="bg2">
                    <a:lumMod val="25000"/>
                  </a:schemeClr>
                </a:solidFill>
              </a:rPr>
              <a:t>position’s </a:t>
            </a:r>
            <a:r>
              <a:rPr lang="en-US" sz="2400" i="1" dirty="0">
                <a:solidFill>
                  <a:schemeClr val="bg2">
                    <a:lumMod val="25000"/>
                  </a:schemeClr>
                </a:solidFill>
              </a:rPr>
              <a:t>and </a:t>
            </a:r>
            <a:r>
              <a:rPr lang="en-US" sz="2400" dirty="0">
                <a:solidFill>
                  <a:schemeClr val="bg2">
                    <a:lumMod val="25000"/>
                  </a:schemeClr>
                </a:solidFill>
              </a:rPr>
              <a:t>person’s eligibility</a:t>
            </a:r>
            <a:endParaRPr lang="en-US" sz="2400" u="sng" dirty="0">
              <a:solidFill>
                <a:schemeClr val="bg2">
                  <a:lumMod val="25000"/>
                </a:schemeClr>
              </a:solidFill>
            </a:endParaRPr>
          </a:p>
          <a:p>
            <a:pPr marL="342900" indent="-342900">
              <a:lnSpc>
                <a:spcPct val="80000"/>
              </a:lnSpc>
            </a:pPr>
            <a:r>
              <a:rPr lang="en-US" sz="2400" dirty="0">
                <a:solidFill>
                  <a:schemeClr val="bg2">
                    <a:lumMod val="25000"/>
                  </a:schemeClr>
                </a:solidFill>
              </a:rPr>
              <a:t>funding source and amount</a:t>
            </a:r>
          </a:p>
          <a:p>
            <a:pPr marL="342900" indent="-342900">
              <a:lnSpc>
                <a:spcPct val="80000"/>
              </a:lnSpc>
            </a:pPr>
            <a:r>
              <a:rPr lang="en-US" sz="2400" dirty="0">
                <a:solidFill>
                  <a:schemeClr val="bg2">
                    <a:lumMod val="25000"/>
                  </a:schemeClr>
                </a:solidFill>
              </a:rPr>
              <a:t>departmental commitment</a:t>
            </a:r>
          </a:p>
          <a:p>
            <a:pPr marL="342900" indent="-342900">
              <a:lnSpc>
                <a:spcPct val="80000"/>
              </a:lnSpc>
            </a:pPr>
            <a:r>
              <a:rPr lang="en-US" sz="2400" dirty="0">
                <a:solidFill>
                  <a:schemeClr val="bg2">
                    <a:lumMod val="25000"/>
                  </a:schemeClr>
                </a:solidFill>
              </a:rPr>
              <a:t>eligibility under government regulations </a:t>
            </a:r>
          </a:p>
          <a:p>
            <a:pPr marL="342900" indent="-342900">
              <a:lnSpc>
                <a:spcPct val="80000"/>
              </a:lnSpc>
            </a:pPr>
            <a:r>
              <a:rPr lang="en-US" sz="2400" dirty="0">
                <a:solidFill>
                  <a:schemeClr val="bg2">
                    <a:lumMod val="25000"/>
                  </a:schemeClr>
                </a:solidFill>
              </a:rPr>
              <a:t>previous visa history</a:t>
            </a:r>
          </a:p>
          <a:p>
            <a:pPr marL="342900" indent="-342900">
              <a:lnSpc>
                <a:spcPct val="80000"/>
              </a:lnSpc>
            </a:pPr>
            <a:r>
              <a:rPr lang="en-US" sz="2400" dirty="0">
                <a:solidFill>
                  <a:schemeClr val="bg2">
                    <a:lumMod val="25000"/>
                  </a:schemeClr>
                </a:solidFill>
              </a:rPr>
              <a:t>desired length, title and % effort of MIT appointment </a:t>
            </a:r>
          </a:p>
          <a:p>
            <a:pPr marL="342900" indent="-342900">
              <a:lnSpc>
                <a:spcPct val="80000"/>
              </a:lnSpc>
            </a:pPr>
            <a:r>
              <a:rPr lang="en-US" sz="2400" dirty="0">
                <a:solidFill>
                  <a:schemeClr val="bg2">
                    <a:lumMod val="25000"/>
                  </a:schemeClr>
                </a:solidFill>
              </a:rPr>
              <a:t>prevailing wage issues (for H-1B visa)</a:t>
            </a:r>
          </a:p>
          <a:p>
            <a:pPr marL="342900" lvl="0" indent="-342900">
              <a:lnSpc>
                <a:spcPct val="80000"/>
              </a:lnSpc>
            </a:pPr>
            <a:r>
              <a:rPr lang="en-US" sz="2400" dirty="0">
                <a:solidFill>
                  <a:schemeClr val="bg2">
                    <a:lumMod val="25000"/>
                  </a:schemeClr>
                </a:solidFill>
              </a:rPr>
              <a:t>government fees to be incurred by DLC </a:t>
            </a:r>
          </a:p>
          <a:p>
            <a:pPr marL="0" indent="0">
              <a:lnSpc>
                <a:spcPct val="80000"/>
              </a:lnSpc>
              <a:buFont typeface="Wingdings" pitchFamily="2" charset="2"/>
              <a:buNone/>
            </a:pPr>
            <a:endParaRPr lang="en-US" sz="2200" dirty="0">
              <a:solidFill>
                <a:schemeClr val="bg2">
                  <a:lumMod val="25000"/>
                </a:schemeClr>
              </a:solidFill>
            </a:endParaRPr>
          </a:p>
        </p:txBody>
      </p:sp>
      <p:sp>
        <p:nvSpPr>
          <p:cNvPr id="4" name="Slide Number Placeholder 5"/>
          <p:cNvSpPr>
            <a:spLocks noGrp="1"/>
          </p:cNvSpPr>
          <p:nvPr>
            <p:ph type="sldNum" sz="quarter" idx="12"/>
          </p:nvPr>
        </p:nvSpPr>
        <p:spPr/>
        <p:txBody>
          <a:bodyPr/>
          <a:lstStyle/>
          <a:p>
            <a:fld id="{AB6249B6-E699-45B6-B5C7-452B0AF1D4F7}" type="slidenum">
              <a:rPr lang="en-US"/>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Research Positions</a:t>
            </a:r>
          </a:p>
        </p:txBody>
      </p:sp>
      <p:sp>
        <p:nvSpPr>
          <p:cNvPr id="3" name="Content Placeholder 2"/>
          <p:cNvSpPr>
            <a:spLocks noGrp="1"/>
          </p:cNvSpPr>
          <p:nvPr>
            <p:ph idx="1"/>
          </p:nvPr>
        </p:nvSpPr>
        <p:spPr>
          <a:xfrm>
            <a:off x="1435608" y="1417638"/>
            <a:ext cx="7498080" cy="5059362"/>
          </a:xfrm>
        </p:spPr>
        <p:txBody>
          <a:bodyPr>
            <a:noAutofit/>
          </a:bodyPr>
          <a:lstStyle/>
          <a:p>
            <a:pPr marL="82296" indent="0">
              <a:buNone/>
            </a:pPr>
            <a:r>
              <a:rPr lang="en-US" sz="2400" dirty="0">
                <a:solidFill>
                  <a:schemeClr val="bg2">
                    <a:lumMod val="25000"/>
                  </a:schemeClr>
                </a:solidFill>
              </a:rPr>
              <a:t>So many positions call for expertise, PhD and experience. But not all “Research Scientist” positions are sponsorable for visas. </a:t>
            </a:r>
            <a:endParaRPr lang="en-US" sz="2400" dirty="0" smtClean="0">
              <a:solidFill>
                <a:schemeClr val="bg2">
                  <a:lumMod val="25000"/>
                </a:schemeClr>
              </a:solidFill>
            </a:endParaRPr>
          </a:p>
          <a:p>
            <a:pPr marL="82296" indent="0">
              <a:buNone/>
            </a:pPr>
            <a:endParaRPr lang="en-US" sz="2400" dirty="0">
              <a:solidFill>
                <a:schemeClr val="bg2">
                  <a:lumMod val="25000"/>
                </a:schemeClr>
              </a:solidFill>
            </a:endParaRPr>
          </a:p>
          <a:p>
            <a:pPr marL="82296" indent="0">
              <a:buNone/>
            </a:pPr>
            <a:r>
              <a:rPr lang="en-US" sz="2400" dirty="0" smtClean="0">
                <a:solidFill>
                  <a:schemeClr val="bg2">
                    <a:lumMod val="25000"/>
                  </a:schemeClr>
                </a:solidFill>
              </a:rPr>
              <a:t>MIT </a:t>
            </a:r>
            <a:r>
              <a:rPr lang="en-US" sz="2400" dirty="0">
                <a:solidFill>
                  <a:schemeClr val="bg2">
                    <a:lumMod val="25000"/>
                  </a:schemeClr>
                </a:solidFill>
              </a:rPr>
              <a:t>doesn’t have a separate title for a position requiring a high level of skill but that </a:t>
            </a:r>
            <a:r>
              <a:rPr lang="en-US" sz="2400" i="1" dirty="0">
                <a:solidFill>
                  <a:schemeClr val="bg2">
                    <a:lumMod val="25000"/>
                  </a:schemeClr>
                </a:solidFill>
              </a:rPr>
              <a:t>supports</a:t>
            </a:r>
            <a:r>
              <a:rPr lang="en-US" sz="2400" dirty="0">
                <a:solidFill>
                  <a:schemeClr val="bg2">
                    <a:lumMod val="25000"/>
                  </a:schemeClr>
                </a:solidFill>
              </a:rPr>
              <a:t> the research vs. directly conducts research experiments.  Project coordination and development, management, </a:t>
            </a:r>
            <a:r>
              <a:rPr lang="en-US" sz="2400" dirty="0" smtClean="0">
                <a:solidFill>
                  <a:schemeClr val="bg2">
                    <a:lumMod val="25000"/>
                  </a:schemeClr>
                </a:solidFill>
              </a:rPr>
              <a:t>statistical analysis, outreach </a:t>
            </a:r>
            <a:r>
              <a:rPr lang="en-US" sz="2400" dirty="0">
                <a:solidFill>
                  <a:schemeClr val="bg2">
                    <a:lumMod val="25000"/>
                  </a:schemeClr>
                </a:solidFill>
              </a:rPr>
              <a:t>to sponsors, training staff, updating and </a:t>
            </a:r>
            <a:r>
              <a:rPr lang="en-US" sz="2400" dirty="0" smtClean="0">
                <a:solidFill>
                  <a:schemeClr val="bg2">
                    <a:lumMod val="25000"/>
                  </a:schemeClr>
                </a:solidFill>
              </a:rPr>
              <a:t>building the instrumentation and/or </a:t>
            </a:r>
            <a:r>
              <a:rPr lang="en-US" sz="2400" dirty="0">
                <a:solidFill>
                  <a:schemeClr val="bg2">
                    <a:lumMod val="25000"/>
                  </a:schemeClr>
                </a:solidFill>
              </a:rPr>
              <a:t>facility. </a:t>
            </a:r>
            <a:r>
              <a:rPr lang="en-US" sz="2400" dirty="0" smtClean="0">
                <a:solidFill>
                  <a:schemeClr val="bg2">
                    <a:lumMod val="25000"/>
                  </a:schemeClr>
                </a:solidFill>
              </a:rPr>
              <a:t>Examples: </a:t>
            </a:r>
          </a:p>
          <a:p>
            <a:pPr marL="82296" indent="0">
              <a:buNone/>
            </a:pPr>
            <a:r>
              <a:rPr lang="en-US" sz="2400" dirty="0">
                <a:solidFill>
                  <a:schemeClr val="bg2">
                    <a:lumMod val="25000"/>
                  </a:schemeClr>
                </a:solidFill>
              </a:rPr>
              <a:t>C</a:t>
            </a:r>
            <a:r>
              <a:rPr lang="en-US" sz="2400" dirty="0" smtClean="0">
                <a:solidFill>
                  <a:schemeClr val="bg2">
                    <a:lumMod val="25000"/>
                  </a:schemeClr>
                </a:solidFill>
              </a:rPr>
              <a:t>ore </a:t>
            </a:r>
            <a:r>
              <a:rPr lang="en-US" sz="2400" dirty="0">
                <a:solidFill>
                  <a:schemeClr val="bg2">
                    <a:lumMod val="25000"/>
                  </a:schemeClr>
                </a:solidFill>
              </a:rPr>
              <a:t>facility </a:t>
            </a:r>
            <a:r>
              <a:rPr lang="en-US" sz="2400" dirty="0" smtClean="0">
                <a:solidFill>
                  <a:schemeClr val="bg2">
                    <a:lumMod val="25000"/>
                  </a:schemeClr>
                </a:solidFill>
              </a:rPr>
              <a:t>person</a:t>
            </a:r>
          </a:p>
          <a:p>
            <a:pPr marL="82296" indent="0">
              <a:buNone/>
            </a:pPr>
            <a:r>
              <a:rPr lang="en-US" sz="2400" dirty="0">
                <a:solidFill>
                  <a:schemeClr val="bg2">
                    <a:lumMod val="25000"/>
                  </a:schemeClr>
                </a:solidFill>
              </a:rPr>
              <a:t>Practicing engineers versus engineering researchers.</a:t>
            </a:r>
            <a:endParaRPr lang="en-US" sz="2400" dirty="0" smtClean="0">
              <a:solidFill>
                <a:schemeClr val="bg2">
                  <a:lumMod val="25000"/>
                </a:schemeClr>
              </a:solidFill>
            </a:endParaRPr>
          </a:p>
        </p:txBody>
      </p:sp>
      <p:sp>
        <p:nvSpPr>
          <p:cNvPr id="4" name="Slide Number Placeholder 3"/>
          <p:cNvSpPr>
            <a:spLocks noGrp="1"/>
          </p:cNvSpPr>
          <p:nvPr>
            <p:ph type="sldNum" sz="quarter" idx="12"/>
          </p:nvPr>
        </p:nvSpPr>
        <p:spPr/>
        <p:txBody>
          <a:bodyPr/>
          <a:lstStyle/>
          <a:p>
            <a:fld id="{D834CD4D-C718-4B23-B11B-22B5F79DA5C2}" type="slidenum">
              <a:rPr lang="en-US" smtClean="0"/>
              <a:pPr/>
              <a:t>18</a:t>
            </a:fld>
            <a:endParaRPr lang="en-US" dirty="0"/>
          </a:p>
        </p:txBody>
      </p:sp>
    </p:spTree>
    <p:extLst>
      <p:ext uri="{BB962C8B-B14F-4D97-AF65-F5344CB8AC3E}">
        <p14:creationId xmlns:p14="http://schemas.microsoft.com/office/powerpoint/2010/main" val="501979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D9D80-5CF0-4DE3-BFED-B94E6C54D513}"/>
              </a:ext>
            </a:extLst>
          </p:cNvPr>
          <p:cNvSpPr>
            <a:spLocks noGrp="1"/>
          </p:cNvSpPr>
          <p:nvPr>
            <p:ph type="title"/>
          </p:nvPr>
        </p:nvSpPr>
        <p:spPr/>
        <p:txBody>
          <a:bodyPr>
            <a:normAutofit/>
          </a:bodyPr>
          <a:lstStyle/>
          <a:p>
            <a:r>
              <a:rPr lang="en-US" sz="4000" dirty="0"/>
              <a:t>Research Positions</a:t>
            </a:r>
          </a:p>
        </p:txBody>
      </p:sp>
      <p:sp>
        <p:nvSpPr>
          <p:cNvPr id="3" name="Content Placeholder 2">
            <a:extLst>
              <a:ext uri="{FF2B5EF4-FFF2-40B4-BE49-F238E27FC236}">
                <a16:creationId xmlns:a16="http://schemas.microsoft.com/office/drawing/2014/main" id="{6D022ECA-9193-48C5-B4F7-F2AEE358CFF8}"/>
              </a:ext>
            </a:extLst>
          </p:cNvPr>
          <p:cNvSpPr>
            <a:spLocks noGrp="1"/>
          </p:cNvSpPr>
          <p:nvPr>
            <p:ph idx="1"/>
          </p:nvPr>
        </p:nvSpPr>
        <p:spPr/>
        <p:txBody>
          <a:bodyPr>
            <a:normAutofit/>
          </a:bodyPr>
          <a:lstStyle/>
          <a:p>
            <a:pPr marL="82296" indent="0">
              <a:buNone/>
            </a:pPr>
            <a:r>
              <a:rPr lang="en-US" sz="2400" dirty="0" smtClean="0">
                <a:solidFill>
                  <a:schemeClr val="bg2">
                    <a:lumMod val="25000"/>
                  </a:schemeClr>
                </a:solidFill>
              </a:rPr>
              <a:t>Title </a:t>
            </a:r>
            <a:r>
              <a:rPr lang="en-US" sz="2400" dirty="0">
                <a:solidFill>
                  <a:schemeClr val="bg2">
                    <a:lumMod val="25000"/>
                  </a:schemeClr>
                </a:solidFill>
              </a:rPr>
              <a:t>alone does not determine eligibility. </a:t>
            </a:r>
            <a:endParaRPr lang="en-US" sz="2400" dirty="0" smtClean="0">
              <a:solidFill>
                <a:schemeClr val="bg2">
                  <a:lumMod val="25000"/>
                </a:schemeClr>
              </a:solidFill>
            </a:endParaRPr>
          </a:p>
          <a:p>
            <a:pPr marL="82296" indent="0">
              <a:buNone/>
            </a:pPr>
            <a:r>
              <a:rPr lang="en-US" sz="2400" dirty="0" smtClean="0">
                <a:solidFill>
                  <a:schemeClr val="bg2">
                    <a:lumMod val="25000"/>
                  </a:schemeClr>
                </a:solidFill>
              </a:rPr>
              <a:t>The </a:t>
            </a:r>
            <a:r>
              <a:rPr lang="en-US" sz="2400" dirty="0">
                <a:solidFill>
                  <a:schemeClr val="bg2">
                    <a:lumMod val="25000"/>
                  </a:schemeClr>
                </a:solidFill>
              </a:rPr>
              <a:t>job description tells </a:t>
            </a:r>
            <a:r>
              <a:rPr lang="en-US" sz="2400" dirty="0" smtClean="0">
                <a:solidFill>
                  <a:schemeClr val="bg2">
                    <a:lumMod val="25000"/>
                  </a:schemeClr>
                </a:solidFill>
              </a:rPr>
              <a:t>a </a:t>
            </a:r>
            <a:r>
              <a:rPr lang="en-US" sz="2400" dirty="0">
                <a:solidFill>
                  <a:schemeClr val="bg2">
                    <a:lumMod val="25000"/>
                  </a:schemeClr>
                </a:solidFill>
              </a:rPr>
              <a:t>great deal about the nature of the position. </a:t>
            </a:r>
            <a:r>
              <a:rPr lang="en-US" sz="2400" dirty="0" smtClean="0">
                <a:solidFill>
                  <a:schemeClr val="bg2">
                    <a:lumMod val="25000"/>
                  </a:schemeClr>
                </a:solidFill>
              </a:rPr>
              <a:t> </a:t>
            </a:r>
          </a:p>
          <a:p>
            <a:pPr marL="82296" indent="0">
              <a:buNone/>
            </a:pPr>
            <a:r>
              <a:rPr lang="en-US" sz="2400" dirty="0" smtClean="0">
                <a:solidFill>
                  <a:schemeClr val="bg2">
                    <a:lumMod val="25000"/>
                  </a:schemeClr>
                </a:solidFill>
              </a:rPr>
              <a:t>So do the minimum qualifications being asked for.  We </a:t>
            </a:r>
            <a:r>
              <a:rPr lang="en-US" sz="2400" dirty="0">
                <a:solidFill>
                  <a:schemeClr val="bg2">
                    <a:lumMod val="25000"/>
                  </a:schemeClr>
                </a:solidFill>
              </a:rPr>
              <a:t>appreciate all you can tell us about it. </a:t>
            </a:r>
            <a:endParaRPr lang="en-US" sz="2400" dirty="0" smtClean="0">
              <a:solidFill>
                <a:schemeClr val="bg2">
                  <a:lumMod val="25000"/>
                </a:schemeClr>
              </a:solidFill>
            </a:endParaRPr>
          </a:p>
          <a:p>
            <a:pPr marL="82296" indent="0">
              <a:buNone/>
            </a:pPr>
            <a:r>
              <a:rPr lang="en-US" sz="2400" dirty="0" smtClean="0">
                <a:solidFill>
                  <a:schemeClr val="bg2">
                    <a:lumMod val="25000"/>
                  </a:schemeClr>
                </a:solidFill>
              </a:rPr>
              <a:t>The </a:t>
            </a:r>
            <a:r>
              <a:rPr lang="en-US" sz="2400" dirty="0">
                <a:solidFill>
                  <a:schemeClr val="bg2">
                    <a:lumMod val="25000"/>
                  </a:schemeClr>
                </a:solidFill>
              </a:rPr>
              <a:t>back and forth can be tiring. Sometimes job descriptions are </a:t>
            </a:r>
            <a:r>
              <a:rPr lang="en-US" sz="2400" dirty="0" smtClean="0">
                <a:solidFill>
                  <a:schemeClr val="bg2">
                    <a:lumMod val="25000"/>
                  </a:schemeClr>
                </a:solidFill>
              </a:rPr>
              <a:t>revised.  </a:t>
            </a:r>
          </a:p>
          <a:p>
            <a:pPr marL="82296" indent="0">
              <a:buNone/>
            </a:pPr>
            <a:r>
              <a:rPr lang="en-US" sz="2400" dirty="0" smtClean="0">
                <a:solidFill>
                  <a:schemeClr val="bg2">
                    <a:lumMod val="25000"/>
                  </a:schemeClr>
                </a:solidFill>
              </a:rPr>
              <a:t>However, sprinkling the word “research” throughout does not change the true nature of the job. </a:t>
            </a:r>
          </a:p>
          <a:p>
            <a:pPr marL="82296" indent="0">
              <a:buNone/>
            </a:pPr>
            <a:endParaRPr lang="en-US" sz="2400" dirty="0">
              <a:solidFill>
                <a:schemeClr val="bg2">
                  <a:lumMod val="25000"/>
                </a:schemeClr>
              </a:solidFill>
            </a:endParaRPr>
          </a:p>
          <a:p>
            <a:pPr marL="82296" indent="0">
              <a:buNone/>
            </a:pPr>
            <a:endParaRPr lang="en-US" sz="2400" dirty="0">
              <a:solidFill>
                <a:schemeClr val="bg2">
                  <a:lumMod val="25000"/>
                </a:schemeClr>
              </a:solidFill>
            </a:endParaRPr>
          </a:p>
          <a:p>
            <a:pPr marL="82296" indent="0">
              <a:buNone/>
            </a:pPr>
            <a:endParaRPr lang="en-US" sz="2400" dirty="0">
              <a:solidFill>
                <a:schemeClr val="bg2">
                  <a:lumMod val="25000"/>
                </a:schemeClr>
              </a:solidFill>
            </a:endParaRPr>
          </a:p>
        </p:txBody>
      </p:sp>
      <p:sp>
        <p:nvSpPr>
          <p:cNvPr id="4" name="Slide Number Placeholder 3">
            <a:extLst>
              <a:ext uri="{FF2B5EF4-FFF2-40B4-BE49-F238E27FC236}">
                <a16:creationId xmlns:a16="http://schemas.microsoft.com/office/drawing/2014/main" id="{5A6E014F-0EB7-4C70-9F04-CF020C6234CB}"/>
              </a:ext>
            </a:extLst>
          </p:cNvPr>
          <p:cNvSpPr>
            <a:spLocks noGrp="1"/>
          </p:cNvSpPr>
          <p:nvPr>
            <p:ph type="sldNum" sz="quarter" idx="12"/>
          </p:nvPr>
        </p:nvSpPr>
        <p:spPr/>
        <p:txBody>
          <a:bodyPr/>
          <a:lstStyle/>
          <a:p>
            <a:fld id="{D834CD4D-C718-4B23-B11B-22B5F79DA5C2}" type="slidenum">
              <a:rPr lang="en-US" smtClean="0"/>
              <a:pPr/>
              <a:t>19</a:t>
            </a:fld>
            <a:endParaRPr lang="en-US" dirty="0"/>
          </a:p>
        </p:txBody>
      </p:sp>
    </p:spTree>
    <p:extLst>
      <p:ext uri="{BB962C8B-B14F-4D97-AF65-F5344CB8AC3E}">
        <p14:creationId xmlns:p14="http://schemas.microsoft.com/office/powerpoint/2010/main" val="3398891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219200" y="381000"/>
            <a:ext cx="7239000" cy="838200"/>
          </a:xfrm>
        </p:spPr>
        <p:txBody>
          <a:bodyPr>
            <a:normAutofit/>
          </a:bodyPr>
          <a:lstStyle/>
          <a:p>
            <a:r>
              <a:rPr lang="en-US" sz="4000" b="1" dirty="0">
                <a:solidFill>
                  <a:schemeClr val="bg2">
                    <a:lumMod val="25000"/>
                  </a:schemeClr>
                </a:solidFill>
              </a:rPr>
              <a:t>Contact Info</a:t>
            </a:r>
          </a:p>
        </p:txBody>
      </p:sp>
      <p:sp>
        <p:nvSpPr>
          <p:cNvPr id="33795" name="Rectangle 3"/>
          <p:cNvSpPr>
            <a:spLocks noGrp="1" noChangeArrowheads="1"/>
          </p:cNvSpPr>
          <p:nvPr>
            <p:ph idx="1"/>
          </p:nvPr>
        </p:nvSpPr>
        <p:spPr>
          <a:xfrm>
            <a:off x="1447800" y="1752600"/>
            <a:ext cx="6400800" cy="4343400"/>
          </a:xfrm>
        </p:spPr>
        <p:txBody>
          <a:bodyPr>
            <a:normAutofit/>
          </a:bodyPr>
          <a:lstStyle/>
          <a:p>
            <a:pPr>
              <a:lnSpc>
                <a:spcPct val="80000"/>
              </a:lnSpc>
              <a:buNone/>
            </a:pPr>
            <a:r>
              <a:rPr lang="en-US" sz="2800" b="1" dirty="0">
                <a:solidFill>
                  <a:schemeClr val="bg2">
                    <a:lumMod val="50000"/>
                  </a:schemeClr>
                </a:solidFill>
                <a:latin typeface="Arial" panose="020B0604020202020204" pitchFamily="34" charset="0"/>
                <a:cs typeface="Arial" panose="020B0604020202020204" pitchFamily="34" charset="0"/>
              </a:rPr>
              <a:t>Email: ischo@mit.edu</a:t>
            </a:r>
          </a:p>
          <a:p>
            <a:pPr>
              <a:lnSpc>
                <a:spcPct val="80000"/>
              </a:lnSpc>
              <a:buNone/>
            </a:pPr>
            <a:endParaRPr lang="en-US" sz="2800" b="1" dirty="0">
              <a:solidFill>
                <a:schemeClr val="bg2">
                  <a:lumMod val="50000"/>
                </a:schemeClr>
              </a:solidFill>
              <a:latin typeface="Arial" panose="020B0604020202020204" pitchFamily="34" charset="0"/>
              <a:cs typeface="Arial" panose="020B0604020202020204" pitchFamily="34" charset="0"/>
            </a:endParaRPr>
          </a:p>
          <a:p>
            <a:pPr>
              <a:lnSpc>
                <a:spcPct val="80000"/>
              </a:lnSpc>
              <a:buNone/>
            </a:pPr>
            <a:r>
              <a:rPr lang="en-US" sz="2800" b="1" dirty="0">
                <a:solidFill>
                  <a:schemeClr val="bg2">
                    <a:lumMod val="50000"/>
                  </a:schemeClr>
                </a:solidFill>
                <a:latin typeface="Arial" panose="020B0604020202020204" pitchFamily="34" charset="0"/>
                <a:cs typeface="Arial" panose="020B0604020202020204" pitchFamily="34" charset="0"/>
              </a:rPr>
              <a:t>(617) 253-2851</a:t>
            </a:r>
          </a:p>
          <a:p>
            <a:pPr>
              <a:lnSpc>
                <a:spcPct val="80000"/>
              </a:lnSpc>
              <a:buNone/>
            </a:pPr>
            <a:endParaRPr lang="en-US" sz="2800" b="1" dirty="0">
              <a:solidFill>
                <a:schemeClr val="bg2">
                  <a:lumMod val="50000"/>
                </a:schemeClr>
              </a:solidFill>
              <a:latin typeface="Arial" panose="020B0604020202020204" pitchFamily="34" charset="0"/>
              <a:cs typeface="Arial" panose="020B0604020202020204" pitchFamily="34" charset="0"/>
            </a:endParaRPr>
          </a:p>
          <a:p>
            <a:pPr>
              <a:lnSpc>
                <a:spcPct val="80000"/>
              </a:lnSpc>
              <a:buNone/>
            </a:pPr>
            <a:r>
              <a:rPr lang="en-US" sz="2800" b="1" dirty="0">
                <a:solidFill>
                  <a:schemeClr val="bg2">
                    <a:lumMod val="50000"/>
                  </a:schemeClr>
                </a:solidFill>
                <a:latin typeface="Arial" panose="020B0604020202020204" pitchFamily="34" charset="0"/>
                <a:cs typeface="Arial" panose="020B0604020202020204" pitchFamily="34" charset="0"/>
              </a:rPr>
              <a:t>http://web.mit.edu/scholars</a:t>
            </a:r>
          </a:p>
          <a:p>
            <a:pPr>
              <a:lnSpc>
                <a:spcPct val="80000"/>
              </a:lnSpc>
              <a:buNone/>
            </a:pPr>
            <a:endParaRPr lang="en-US" sz="2800" b="1" dirty="0">
              <a:solidFill>
                <a:schemeClr val="bg2">
                  <a:lumMod val="50000"/>
                </a:schemeClr>
              </a:solidFill>
              <a:latin typeface="Arial" panose="020B0604020202020204" pitchFamily="34" charset="0"/>
              <a:cs typeface="Arial" panose="020B0604020202020204" pitchFamily="34" charset="0"/>
            </a:endParaRPr>
          </a:p>
          <a:p>
            <a:pPr>
              <a:lnSpc>
                <a:spcPct val="80000"/>
              </a:lnSpc>
              <a:buNone/>
            </a:pPr>
            <a:endParaRPr lang="en-US" sz="2800" b="1" dirty="0">
              <a:solidFill>
                <a:schemeClr val="bg2">
                  <a:lumMod val="50000"/>
                </a:schemeClr>
              </a:solidFill>
            </a:endParaRPr>
          </a:p>
          <a:p>
            <a:pPr>
              <a:lnSpc>
                <a:spcPct val="80000"/>
              </a:lnSpc>
              <a:buNone/>
            </a:pPr>
            <a:endParaRPr lang="en-US" sz="2800" dirty="0">
              <a:solidFill>
                <a:schemeClr val="bg2">
                  <a:lumMod val="50000"/>
                </a:schemeClr>
              </a:solidFill>
            </a:endParaRPr>
          </a:p>
          <a:p>
            <a:pPr algn="ctr">
              <a:lnSpc>
                <a:spcPct val="80000"/>
              </a:lnSpc>
              <a:buFont typeface="Wingdings" pitchFamily="2" charset="2"/>
              <a:buNone/>
            </a:pPr>
            <a:endParaRPr lang="en-US" sz="2800" dirty="0">
              <a:solidFill>
                <a:schemeClr val="bg2">
                  <a:lumMod val="25000"/>
                </a:schemeClr>
              </a:solidFill>
            </a:endParaRPr>
          </a:p>
        </p:txBody>
      </p:sp>
      <p:sp>
        <p:nvSpPr>
          <p:cNvPr id="4" name="Slide Number Placeholder 5"/>
          <p:cNvSpPr>
            <a:spLocks noGrp="1"/>
          </p:cNvSpPr>
          <p:nvPr>
            <p:ph type="sldNum" sz="quarter" idx="12"/>
          </p:nvPr>
        </p:nvSpPr>
        <p:spPr/>
        <p:txBody>
          <a:bodyPr>
            <a:normAutofit/>
          </a:bodyPr>
          <a:lstStyle/>
          <a:p>
            <a:fld id="{822262DE-86BF-4EDE-AECD-B42C6097CEAC}" type="slidenum">
              <a:rPr lang="en-US"/>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B3ABD-56F4-422A-977B-966EB4AD7D6A}"/>
              </a:ext>
            </a:extLst>
          </p:cNvPr>
          <p:cNvSpPr>
            <a:spLocks noGrp="1"/>
          </p:cNvSpPr>
          <p:nvPr>
            <p:ph type="title"/>
          </p:nvPr>
        </p:nvSpPr>
        <p:spPr/>
        <p:txBody>
          <a:bodyPr>
            <a:normAutofit/>
          </a:bodyPr>
          <a:lstStyle/>
          <a:p>
            <a:r>
              <a:rPr lang="en-US" sz="4000" dirty="0"/>
              <a:t>Research Positions</a:t>
            </a:r>
          </a:p>
        </p:txBody>
      </p:sp>
      <p:sp>
        <p:nvSpPr>
          <p:cNvPr id="3" name="Content Placeholder 2">
            <a:extLst>
              <a:ext uri="{FF2B5EF4-FFF2-40B4-BE49-F238E27FC236}">
                <a16:creationId xmlns:a16="http://schemas.microsoft.com/office/drawing/2014/main" id="{9B88DCB7-51BE-4F52-A3A1-F3719999CACC}"/>
              </a:ext>
            </a:extLst>
          </p:cNvPr>
          <p:cNvSpPr>
            <a:spLocks noGrp="1"/>
          </p:cNvSpPr>
          <p:nvPr>
            <p:ph idx="1"/>
          </p:nvPr>
        </p:nvSpPr>
        <p:spPr/>
        <p:txBody>
          <a:bodyPr>
            <a:normAutofit/>
          </a:bodyPr>
          <a:lstStyle/>
          <a:p>
            <a:pPr marL="82296" indent="0">
              <a:buNone/>
            </a:pPr>
            <a:r>
              <a:rPr lang="en-US" sz="2400" dirty="0">
                <a:solidFill>
                  <a:schemeClr val="bg2">
                    <a:lumMod val="25000"/>
                  </a:schemeClr>
                </a:solidFill>
              </a:rPr>
              <a:t>Sometimes it is not possible to turn a job into something it is not</a:t>
            </a:r>
            <a:r>
              <a:rPr lang="en-US" sz="2400" dirty="0" smtClean="0">
                <a:solidFill>
                  <a:schemeClr val="bg2">
                    <a:lumMod val="25000"/>
                  </a:schemeClr>
                </a:solidFill>
              </a:rPr>
              <a:t>.  It may call for DLC to move </a:t>
            </a:r>
            <a:r>
              <a:rPr lang="en-US" sz="2400" dirty="0">
                <a:solidFill>
                  <a:schemeClr val="bg2">
                    <a:lumMod val="25000"/>
                  </a:schemeClr>
                </a:solidFill>
              </a:rPr>
              <a:t>to next candidate on the list who doesn’t require a visa in order to work.</a:t>
            </a:r>
          </a:p>
          <a:p>
            <a:pPr marL="82296" indent="0">
              <a:buNone/>
            </a:pPr>
            <a:endParaRPr lang="en-US" sz="2400" dirty="0" smtClean="0">
              <a:solidFill>
                <a:schemeClr val="bg2">
                  <a:lumMod val="25000"/>
                </a:schemeClr>
              </a:solidFill>
            </a:endParaRPr>
          </a:p>
          <a:p>
            <a:pPr marL="82296" indent="0">
              <a:buNone/>
            </a:pPr>
            <a:r>
              <a:rPr lang="en-US" sz="2400" dirty="0" smtClean="0">
                <a:solidFill>
                  <a:schemeClr val="bg2">
                    <a:lumMod val="25000"/>
                  </a:schemeClr>
                </a:solidFill>
              </a:rPr>
              <a:t>These </a:t>
            </a:r>
            <a:r>
              <a:rPr lang="en-US" sz="2400" dirty="0" smtClean="0">
                <a:solidFill>
                  <a:schemeClr val="bg2">
                    <a:lumMod val="25000"/>
                  </a:schemeClr>
                </a:solidFill>
              </a:rPr>
              <a:t>cases are </a:t>
            </a:r>
            <a:r>
              <a:rPr lang="en-US" sz="2400" dirty="0">
                <a:solidFill>
                  <a:schemeClr val="bg2">
                    <a:lumMod val="25000"/>
                  </a:schemeClr>
                </a:solidFill>
              </a:rPr>
              <a:t>complicated. </a:t>
            </a:r>
          </a:p>
          <a:p>
            <a:pPr marL="82296" indent="0">
              <a:buNone/>
            </a:pPr>
            <a:r>
              <a:rPr lang="en-US" sz="2400" dirty="0" smtClean="0">
                <a:solidFill>
                  <a:schemeClr val="bg2">
                    <a:lumMod val="25000"/>
                  </a:schemeClr>
                </a:solidFill>
              </a:rPr>
              <a:t>Complicated </a:t>
            </a:r>
            <a:r>
              <a:rPr lang="en-US" sz="2400" dirty="0">
                <a:solidFill>
                  <a:schemeClr val="bg2">
                    <a:lumMod val="25000"/>
                  </a:schemeClr>
                </a:solidFill>
              </a:rPr>
              <a:t>cases x 75 DLCs = </a:t>
            </a:r>
            <a:r>
              <a:rPr lang="en-US" sz="2400" b="1" dirty="0">
                <a:solidFill>
                  <a:schemeClr val="bg2">
                    <a:lumMod val="25000"/>
                  </a:schemeClr>
                </a:solidFill>
              </a:rPr>
              <a:t>super</a:t>
            </a:r>
            <a:r>
              <a:rPr lang="en-US" sz="2400" dirty="0">
                <a:solidFill>
                  <a:schemeClr val="bg2">
                    <a:lumMod val="25000"/>
                  </a:schemeClr>
                </a:solidFill>
              </a:rPr>
              <a:t> complicated for </a:t>
            </a:r>
            <a:r>
              <a:rPr lang="en-US" sz="2400" dirty="0" smtClean="0">
                <a:solidFill>
                  <a:schemeClr val="bg2">
                    <a:lumMod val="25000"/>
                  </a:schemeClr>
                </a:solidFill>
              </a:rPr>
              <a:t>ISchO</a:t>
            </a:r>
          </a:p>
          <a:p>
            <a:pPr marL="82296" indent="0">
              <a:buNone/>
            </a:pPr>
            <a:endParaRPr lang="en-US" sz="2400" dirty="0">
              <a:solidFill>
                <a:schemeClr val="bg2">
                  <a:lumMod val="25000"/>
                </a:schemeClr>
              </a:solidFill>
            </a:endParaRPr>
          </a:p>
          <a:p>
            <a:pPr marL="82296" indent="0">
              <a:buNone/>
            </a:pPr>
            <a:r>
              <a:rPr lang="en-US" sz="2400" dirty="0">
                <a:solidFill>
                  <a:schemeClr val="bg2">
                    <a:lumMod val="25000"/>
                  </a:schemeClr>
                </a:solidFill>
              </a:rPr>
              <a:t>Postings: there is a toggle for visa sponsorship “yes/no</a:t>
            </a:r>
            <a:r>
              <a:rPr lang="en-US" sz="2400" dirty="0" smtClean="0">
                <a:solidFill>
                  <a:schemeClr val="bg2">
                    <a:lumMod val="25000"/>
                  </a:schemeClr>
                </a:solidFill>
              </a:rPr>
              <a:t>.” Be </a:t>
            </a:r>
            <a:r>
              <a:rPr lang="en-US" sz="2400" dirty="0">
                <a:solidFill>
                  <a:schemeClr val="bg2">
                    <a:lumMod val="25000"/>
                  </a:schemeClr>
                </a:solidFill>
              </a:rPr>
              <a:t>sure to indicate, so it is clear to applicants.</a:t>
            </a:r>
          </a:p>
          <a:p>
            <a:pPr marL="82296" indent="0">
              <a:buNone/>
            </a:pPr>
            <a:endParaRPr lang="en-US" sz="2400" dirty="0">
              <a:solidFill>
                <a:schemeClr val="bg2">
                  <a:lumMod val="25000"/>
                </a:schemeClr>
              </a:solidFill>
            </a:endParaRPr>
          </a:p>
        </p:txBody>
      </p:sp>
      <p:sp>
        <p:nvSpPr>
          <p:cNvPr id="4" name="Slide Number Placeholder 3">
            <a:extLst>
              <a:ext uri="{FF2B5EF4-FFF2-40B4-BE49-F238E27FC236}">
                <a16:creationId xmlns:a16="http://schemas.microsoft.com/office/drawing/2014/main" id="{E0C74656-3D32-4A92-B576-2C8D644E6338}"/>
              </a:ext>
            </a:extLst>
          </p:cNvPr>
          <p:cNvSpPr>
            <a:spLocks noGrp="1"/>
          </p:cNvSpPr>
          <p:nvPr>
            <p:ph type="sldNum" sz="quarter" idx="12"/>
          </p:nvPr>
        </p:nvSpPr>
        <p:spPr/>
        <p:txBody>
          <a:bodyPr/>
          <a:lstStyle/>
          <a:p>
            <a:fld id="{D834CD4D-C718-4B23-B11B-22B5F79DA5C2}" type="slidenum">
              <a:rPr lang="en-US" smtClean="0"/>
              <a:pPr/>
              <a:t>20</a:t>
            </a:fld>
            <a:endParaRPr lang="en-US" dirty="0"/>
          </a:p>
        </p:txBody>
      </p:sp>
    </p:spTree>
    <p:extLst>
      <p:ext uri="{BB962C8B-B14F-4D97-AF65-F5344CB8AC3E}">
        <p14:creationId xmlns:p14="http://schemas.microsoft.com/office/powerpoint/2010/main" val="1078813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Research Positions</a:t>
            </a:r>
          </a:p>
        </p:txBody>
      </p:sp>
      <p:sp>
        <p:nvSpPr>
          <p:cNvPr id="3" name="Content Placeholder 2"/>
          <p:cNvSpPr>
            <a:spLocks noGrp="1"/>
          </p:cNvSpPr>
          <p:nvPr>
            <p:ph idx="1"/>
          </p:nvPr>
        </p:nvSpPr>
        <p:spPr/>
        <p:txBody>
          <a:bodyPr/>
          <a:lstStyle/>
          <a:p>
            <a:pPr marL="82296" indent="0">
              <a:buNone/>
            </a:pPr>
            <a:r>
              <a:rPr lang="en-US" sz="2400" dirty="0" smtClean="0">
                <a:solidFill>
                  <a:schemeClr val="bg2">
                    <a:lumMod val="25000"/>
                  </a:schemeClr>
                </a:solidFill>
              </a:rPr>
              <a:t>Postdoc  </a:t>
            </a:r>
            <a:r>
              <a:rPr lang="en-US" sz="2400" dirty="0" smtClean="0">
                <a:solidFill>
                  <a:schemeClr val="bg2">
                    <a:lumMod val="25000"/>
                  </a:schemeClr>
                </a:solidFill>
              </a:rPr>
              <a:t>promotions:</a:t>
            </a:r>
          </a:p>
          <a:p>
            <a:pPr marL="82296" indent="0">
              <a:buNone/>
            </a:pPr>
            <a:r>
              <a:rPr lang="en-US" sz="2400" dirty="0" smtClean="0">
                <a:solidFill>
                  <a:schemeClr val="bg2">
                    <a:lumMod val="25000"/>
                  </a:schemeClr>
                </a:solidFill>
              </a:rPr>
              <a:t>More postdocs </a:t>
            </a:r>
            <a:r>
              <a:rPr lang="en-US" sz="2400" dirty="0">
                <a:solidFill>
                  <a:schemeClr val="bg2">
                    <a:lumMod val="25000"/>
                  </a:schemeClr>
                </a:solidFill>
              </a:rPr>
              <a:t>are being promoted due to limits on length of time one can be a postdoc. </a:t>
            </a:r>
            <a:endParaRPr lang="en-US" sz="2400" dirty="0" smtClean="0">
              <a:solidFill>
                <a:schemeClr val="bg2">
                  <a:lumMod val="25000"/>
                </a:schemeClr>
              </a:solidFill>
            </a:endParaRPr>
          </a:p>
          <a:p>
            <a:pPr marL="82296" indent="0">
              <a:buNone/>
            </a:pPr>
            <a:endParaRPr lang="en-US" sz="2400" dirty="0" smtClean="0">
              <a:solidFill>
                <a:schemeClr val="bg2">
                  <a:lumMod val="25000"/>
                </a:schemeClr>
              </a:solidFill>
            </a:endParaRPr>
          </a:p>
          <a:p>
            <a:pPr marL="82296" indent="0">
              <a:buNone/>
            </a:pPr>
            <a:r>
              <a:rPr lang="en-US" sz="2400" dirty="0">
                <a:solidFill>
                  <a:schemeClr val="bg2">
                    <a:lumMod val="25000"/>
                  </a:schemeClr>
                </a:solidFill>
              </a:rPr>
              <a:t>A</a:t>
            </a:r>
            <a:r>
              <a:rPr lang="en-US" sz="2400" dirty="0" smtClean="0">
                <a:solidFill>
                  <a:schemeClr val="bg2">
                    <a:lumMod val="25000"/>
                  </a:schemeClr>
                </a:solidFill>
              </a:rPr>
              <a:t> </a:t>
            </a:r>
            <a:r>
              <a:rPr lang="en-US" sz="2400" dirty="0">
                <a:solidFill>
                  <a:schemeClr val="bg2">
                    <a:lumMod val="25000"/>
                  </a:schemeClr>
                </a:solidFill>
              </a:rPr>
              <a:t>promotion to Research Scientist, is it to join the long-term research staff? Or is it still a year-to-year appointment until a scholar moves on</a:t>
            </a:r>
            <a:r>
              <a:rPr lang="en-US" sz="2400" dirty="0" smtClean="0">
                <a:solidFill>
                  <a:schemeClr val="bg2">
                    <a:lumMod val="25000"/>
                  </a:schemeClr>
                </a:solidFill>
              </a:rPr>
              <a:t>?</a:t>
            </a:r>
          </a:p>
          <a:p>
            <a:pPr marL="82296" indent="0">
              <a:buNone/>
            </a:pPr>
            <a:endParaRPr lang="en-US" sz="2400" dirty="0">
              <a:solidFill>
                <a:schemeClr val="bg2">
                  <a:lumMod val="25000"/>
                </a:schemeClr>
              </a:solidFill>
            </a:endParaRPr>
          </a:p>
          <a:p>
            <a:pPr marL="82296" indent="0">
              <a:buNone/>
            </a:pPr>
            <a:r>
              <a:rPr lang="en-US" sz="2400" dirty="0" smtClean="0">
                <a:solidFill>
                  <a:schemeClr val="bg2">
                    <a:lumMod val="25000"/>
                  </a:schemeClr>
                </a:solidFill>
              </a:rPr>
              <a:t>Important to know, because the PR question inevitably arises.</a:t>
            </a:r>
          </a:p>
          <a:p>
            <a:pPr marL="82296" indent="0">
              <a:buNone/>
            </a:pPr>
            <a:endParaRPr lang="en-US" sz="2400" dirty="0">
              <a:solidFill>
                <a:schemeClr val="bg2">
                  <a:lumMod val="25000"/>
                </a:schemeClr>
              </a:solidFill>
            </a:endParaRPr>
          </a:p>
          <a:p>
            <a:endParaRPr lang="en-US" dirty="0"/>
          </a:p>
        </p:txBody>
      </p:sp>
      <p:sp>
        <p:nvSpPr>
          <p:cNvPr id="4" name="Slide Number Placeholder 3"/>
          <p:cNvSpPr>
            <a:spLocks noGrp="1"/>
          </p:cNvSpPr>
          <p:nvPr>
            <p:ph type="sldNum" sz="quarter" idx="12"/>
          </p:nvPr>
        </p:nvSpPr>
        <p:spPr/>
        <p:txBody>
          <a:bodyPr/>
          <a:lstStyle/>
          <a:p>
            <a:fld id="{D834CD4D-C718-4B23-B11B-22B5F79DA5C2}" type="slidenum">
              <a:rPr lang="en-US" smtClean="0"/>
              <a:pPr/>
              <a:t>21</a:t>
            </a:fld>
            <a:endParaRPr lang="en-US" dirty="0"/>
          </a:p>
        </p:txBody>
      </p:sp>
    </p:spTree>
    <p:extLst>
      <p:ext uri="{BB962C8B-B14F-4D97-AF65-F5344CB8AC3E}">
        <p14:creationId xmlns:p14="http://schemas.microsoft.com/office/powerpoint/2010/main" val="207648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1237500" y="1295400"/>
            <a:ext cx="7374677" cy="5181600"/>
          </a:xfrm>
        </p:spPr>
        <p:txBody>
          <a:bodyPr/>
          <a:lstStyle/>
          <a:p>
            <a:pPr>
              <a:lnSpc>
                <a:spcPct val="80000"/>
              </a:lnSpc>
            </a:pPr>
            <a:endParaRPr lang="en-US" sz="2400" dirty="0"/>
          </a:p>
          <a:p>
            <a:pPr>
              <a:lnSpc>
                <a:spcPct val="80000"/>
              </a:lnSpc>
            </a:pPr>
            <a:r>
              <a:rPr lang="en-US" sz="2400" dirty="0">
                <a:solidFill>
                  <a:schemeClr val="bg2">
                    <a:lumMod val="25000"/>
                  </a:schemeClr>
                </a:solidFill>
              </a:rPr>
              <a:t>Contingency language about visa sponsorship might need to be worked into an offer (it already is for faculty offers). We can help.</a:t>
            </a:r>
          </a:p>
          <a:p>
            <a:pPr>
              <a:lnSpc>
                <a:spcPct val="80000"/>
              </a:lnSpc>
            </a:pPr>
            <a:endParaRPr lang="en-US" sz="2400" dirty="0">
              <a:solidFill>
                <a:schemeClr val="bg2">
                  <a:lumMod val="25000"/>
                </a:schemeClr>
              </a:solidFill>
            </a:endParaRPr>
          </a:p>
          <a:p>
            <a:pPr>
              <a:lnSpc>
                <a:spcPct val="80000"/>
              </a:lnSpc>
            </a:pPr>
            <a:r>
              <a:rPr lang="en-US" sz="2400" dirty="0">
                <a:solidFill>
                  <a:schemeClr val="bg2">
                    <a:lumMod val="25000"/>
                  </a:schemeClr>
                </a:solidFill>
              </a:rPr>
              <a:t>You may need to contact us with questions like “what do we need to know if a person on an H-1B might have to be laid off, or fired for cause?”</a:t>
            </a:r>
          </a:p>
          <a:p>
            <a:pPr>
              <a:lnSpc>
                <a:spcPct val="80000"/>
              </a:lnSpc>
            </a:pPr>
            <a:endParaRPr lang="en-US" sz="2400" dirty="0">
              <a:solidFill>
                <a:schemeClr val="bg2">
                  <a:lumMod val="25000"/>
                </a:schemeClr>
              </a:solidFill>
            </a:endParaRPr>
          </a:p>
          <a:p>
            <a:pPr>
              <a:lnSpc>
                <a:spcPct val="80000"/>
              </a:lnSpc>
            </a:pPr>
            <a:r>
              <a:rPr lang="en-US" sz="2400" dirty="0">
                <a:solidFill>
                  <a:schemeClr val="bg2">
                    <a:lumMod val="25000"/>
                  </a:schemeClr>
                </a:solidFill>
              </a:rPr>
              <a:t>A layoff notice have to be changed or amended because of certain MIT HR policies or immigration related requirements. </a:t>
            </a:r>
          </a:p>
          <a:p>
            <a:pPr marL="82296" indent="0">
              <a:lnSpc>
                <a:spcPct val="80000"/>
              </a:lnSpc>
              <a:buNone/>
            </a:pPr>
            <a:endParaRPr lang="en-US" sz="2400" dirty="0">
              <a:solidFill>
                <a:schemeClr val="bg2">
                  <a:lumMod val="25000"/>
                </a:schemeClr>
              </a:solidFill>
            </a:endParaRPr>
          </a:p>
          <a:p>
            <a:pPr marL="82296" indent="0">
              <a:lnSpc>
                <a:spcPct val="80000"/>
              </a:lnSpc>
              <a:buNone/>
            </a:pPr>
            <a:endParaRPr lang="en-US" sz="2400" dirty="0">
              <a:solidFill>
                <a:schemeClr val="bg2">
                  <a:lumMod val="25000"/>
                </a:schemeClr>
              </a:solidFill>
            </a:endParaRPr>
          </a:p>
          <a:p>
            <a:pPr>
              <a:lnSpc>
                <a:spcPct val="80000"/>
              </a:lnSpc>
            </a:pPr>
            <a:endParaRPr lang="en-US" sz="2400" dirty="0">
              <a:solidFill>
                <a:schemeClr val="bg2">
                  <a:lumMod val="25000"/>
                </a:schemeClr>
              </a:solidFill>
            </a:endParaRPr>
          </a:p>
          <a:p>
            <a:pPr>
              <a:lnSpc>
                <a:spcPct val="80000"/>
              </a:lnSpc>
            </a:pPr>
            <a:endParaRPr lang="en-US" sz="2400" dirty="0">
              <a:solidFill>
                <a:schemeClr val="bg2">
                  <a:lumMod val="25000"/>
                </a:schemeClr>
              </a:solidFill>
            </a:endParaRPr>
          </a:p>
          <a:p>
            <a:pPr>
              <a:lnSpc>
                <a:spcPct val="80000"/>
              </a:lnSpc>
            </a:pPr>
            <a:endParaRPr lang="en-US" sz="2400" dirty="0">
              <a:solidFill>
                <a:schemeClr val="bg2">
                  <a:lumMod val="25000"/>
                </a:schemeClr>
              </a:solidFill>
            </a:endParaRPr>
          </a:p>
        </p:txBody>
      </p:sp>
      <p:sp>
        <p:nvSpPr>
          <p:cNvPr id="4" name="Slide Number Placeholder 5"/>
          <p:cNvSpPr>
            <a:spLocks noGrp="1"/>
          </p:cNvSpPr>
          <p:nvPr>
            <p:ph type="sldNum" sz="quarter" idx="12"/>
          </p:nvPr>
        </p:nvSpPr>
        <p:spPr/>
        <p:txBody>
          <a:bodyPr/>
          <a:lstStyle/>
          <a:p>
            <a:fld id="{1B548487-6547-45CB-9AAE-DC08E6ABA93A}" type="slidenum">
              <a:rPr lang="en-US"/>
              <a:pPr/>
              <a:t>22</a:t>
            </a:fld>
            <a:endParaRPr lang="en-US" dirty="0"/>
          </a:p>
        </p:txBody>
      </p:sp>
      <p:sp>
        <p:nvSpPr>
          <p:cNvPr id="8" name="Rectangle 2"/>
          <p:cNvSpPr txBox="1">
            <a:spLocks noChangeArrowheads="1"/>
          </p:cNvSpPr>
          <p:nvPr/>
        </p:nvSpPr>
        <p:spPr>
          <a:xfrm>
            <a:off x="1371600" y="381000"/>
            <a:ext cx="7106478" cy="9144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fontAlgn="auto">
              <a:spcAft>
                <a:spcPts val="0"/>
              </a:spcAft>
            </a:pPr>
            <a:endParaRPr lang="en-US" sz="4000" b="1" dirty="0"/>
          </a:p>
        </p:txBody>
      </p:sp>
      <p:sp>
        <p:nvSpPr>
          <p:cNvPr id="2" name="TextBox 1"/>
          <p:cNvSpPr txBox="1"/>
          <p:nvPr/>
        </p:nvSpPr>
        <p:spPr>
          <a:xfrm>
            <a:off x="1416908" y="634882"/>
            <a:ext cx="6674708" cy="646331"/>
          </a:xfrm>
          <a:prstGeom prst="rect">
            <a:avLst/>
          </a:prstGeom>
          <a:noFill/>
        </p:spPr>
        <p:txBody>
          <a:bodyPr wrap="square" rtlCol="0">
            <a:spAutoFit/>
          </a:bodyPr>
          <a:lstStyle/>
          <a:p>
            <a:r>
              <a:rPr lang="en-US" sz="3600" dirty="0">
                <a:solidFill>
                  <a:schemeClr val="bg2">
                    <a:lumMod val="25000"/>
                  </a:schemeClr>
                </a:solidFill>
                <a:effectLst>
                  <a:outerShdw blurRad="38100" dist="38100" dir="2700000" algn="tl">
                    <a:srgbClr val="000000">
                      <a:alpha val="43137"/>
                    </a:srgbClr>
                  </a:outerShdw>
                </a:effectLst>
                <a:latin typeface="+mj-lt"/>
                <a:cs typeface="Arial" panose="020B0604020202020204" pitchFamily="34" charset="0"/>
              </a:rPr>
              <a:t>HR and Visa Policy Discussions</a:t>
            </a:r>
          </a:p>
        </p:txBody>
      </p:sp>
    </p:spTree>
    <p:extLst>
      <p:ext uri="{BB962C8B-B14F-4D97-AF65-F5344CB8AC3E}">
        <p14:creationId xmlns:p14="http://schemas.microsoft.com/office/powerpoint/2010/main" val="871097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3FA64-291D-4A9D-8856-0BE6235C698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C4D21A1-6245-4877-8D16-D318BDC76ED8}"/>
              </a:ext>
            </a:extLst>
          </p:cNvPr>
          <p:cNvSpPr>
            <a:spLocks noGrp="1"/>
          </p:cNvSpPr>
          <p:nvPr>
            <p:ph idx="1"/>
          </p:nvPr>
        </p:nvSpPr>
        <p:spPr/>
        <p:txBody>
          <a:bodyPr/>
          <a:lstStyle/>
          <a:p>
            <a:pPr marL="82296" indent="0">
              <a:buNone/>
            </a:pPr>
            <a:endParaRPr lang="en-US" dirty="0"/>
          </a:p>
          <a:p>
            <a:pPr marL="82296" indent="0">
              <a:buNone/>
            </a:pPr>
            <a:endParaRPr lang="en-US" dirty="0"/>
          </a:p>
          <a:p>
            <a:pPr marL="82296" indent="0" algn="ctr">
              <a:buNone/>
            </a:pPr>
            <a:r>
              <a:rPr lang="en-US" sz="4000" dirty="0">
                <a:solidFill>
                  <a:schemeClr val="bg2">
                    <a:lumMod val="25000"/>
                  </a:schemeClr>
                </a:solidFill>
              </a:rPr>
              <a:t>“Research” position </a:t>
            </a:r>
          </a:p>
          <a:p>
            <a:pPr marL="82296" indent="0" algn="ctr">
              <a:buNone/>
            </a:pPr>
            <a:r>
              <a:rPr lang="en-US" sz="4000" dirty="0">
                <a:solidFill>
                  <a:schemeClr val="bg2">
                    <a:lumMod val="25000"/>
                  </a:schemeClr>
                </a:solidFill>
              </a:rPr>
              <a:t>sponsorship questions?</a:t>
            </a:r>
          </a:p>
        </p:txBody>
      </p:sp>
      <p:sp>
        <p:nvSpPr>
          <p:cNvPr id="4" name="Slide Number Placeholder 3">
            <a:extLst>
              <a:ext uri="{FF2B5EF4-FFF2-40B4-BE49-F238E27FC236}">
                <a16:creationId xmlns:a16="http://schemas.microsoft.com/office/drawing/2014/main" id="{EEC58AAA-9F76-4C86-A0A9-2B49277FBFB9}"/>
              </a:ext>
            </a:extLst>
          </p:cNvPr>
          <p:cNvSpPr>
            <a:spLocks noGrp="1"/>
          </p:cNvSpPr>
          <p:nvPr>
            <p:ph type="sldNum" sz="quarter" idx="12"/>
          </p:nvPr>
        </p:nvSpPr>
        <p:spPr/>
        <p:txBody>
          <a:bodyPr/>
          <a:lstStyle/>
          <a:p>
            <a:fld id="{D834CD4D-C718-4B23-B11B-22B5F79DA5C2}" type="slidenum">
              <a:rPr lang="en-US" smtClean="0"/>
              <a:pPr/>
              <a:t>23</a:t>
            </a:fld>
            <a:endParaRPr lang="en-US" dirty="0"/>
          </a:p>
        </p:txBody>
      </p:sp>
    </p:spTree>
    <p:extLst>
      <p:ext uri="{BB962C8B-B14F-4D97-AF65-F5344CB8AC3E}">
        <p14:creationId xmlns:p14="http://schemas.microsoft.com/office/powerpoint/2010/main" val="2719101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a:bodyPr>
          <a:lstStyle/>
          <a:p>
            <a:r>
              <a:rPr lang="en-US" sz="3200" b="1" dirty="0"/>
              <a:t>Biggest Challenges for ISchO</a:t>
            </a:r>
          </a:p>
        </p:txBody>
      </p:sp>
      <p:sp>
        <p:nvSpPr>
          <p:cNvPr id="3" name="Content Placeholder 2"/>
          <p:cNvSpPr>
            <a:spLocks noGrp="1"/>
          </p:cNvSpPr>
          <p:nvPr>
            <p:ph idx="1"/>
          </p:nvPr>
        </p:nvSpPr>
        <p:spPr>
          <a:xfrm>
            <a:off x="1435608" y="1153610"/>
            <a:ext cx="7498080" cy="5429752"/>
          </a:xfrm>
        </p:spPr>
        <p:txBody>
          <a:bodyPr>
            <a:normAutofit fontScale="25000" lnSpcReduction="20000"/>
          </a:bodyPr>
          <a:lstStyle/>
          <a:p>
            <a:pPr marL="0" indent="0">
              <a:buNone/>
            </a:pPr>
            <a:r>
              <a:rPr lang="en-US" sz="8800" dirty="0">
                <a:solidFill>
                  <a:schemeClr val="bg2">
                    <a:lumMod val="25000"/>
                  </a:schemeClr>
                </a:solidFill>
              </a:rPr>
              <a:t>The feeling that we are moving from </a:t>
            </a:r>
            <a:r>
              <a:rPr lang="en-US" sz="8800" i="1" dirty="0">
                <a:solidFill>
                  <a:schemeClr val="bg2">
                    <a:lumMod val="25000"/>
                  </a:schemeClr>
                </a:solidFill>
              </a:rPr>
              <a:t>“service” </a:t>
            </a:r>
            <a:r>
              <a:rPr lang="en-US" sz="8800" dirty="0">
                <a:solidFill>
                  <a:schemeClr val="bg2">
                    <a:lumMod val="25000"/>
                  </a:schemeClr>
                </a:solidFill>
              </a:rPr>
              <a:t>to</a:t>
            </a:r>
            <a:r>
              <a:rPr lang="en-US" sz="8800" i="1" dirty="0">
                <a:solidFill>
                  <a:schemeClr val="bg2">
                    <a:lumMod val="25000"/>
                  </a:schemeClr>
                </a:solidFill>
              </a:rPr>
              <a:t> “compliance.”</a:t>
            </a:r>
          </a:p>
          <a:p>
            <a:pPr marL="0" indent="0">
              <a:buNone/>
            </a:pPr>
            <a:endParaRPr lang="en-US" sz="8800" i="1" dirty="0">
              <a:solidFill>
                <a:schemeClr val="bg2">
                  <a:lumMod val="25000"/>
                </a:schemeClr>
              </a:solidFill>
            </a:endParaRPr>
          </a:p>
          <a:p>
            <a:pPr marL="0" indent="0">
              <a:buNone/>
            </a:pPr>
            <a:r>
              <a:rPr lang="en-US" sz="8800" i="1" dirty="0">
                <a:solidFill>
                  <a:schemeClr val="bg2">
                    <a:lumMod val="25000"/>
                  </a:schemeClr>
                </a:solidFill>
              </a:rPr>
              <a:t>Government Agency “reinterpretation” of existing regulations and guidance, </a:t>
            </a:r>
            <a:r>
              <a:rPr lang="en-US" sz="8800" dirty="0">
                <a:solidFill>
                  <a:schemeClr val="bg2">
                    <a:lumMod val="25000"/>
                  </a:schemeClr>
                </a:solidFill>
              </a:rPr>
              <a:t>completely changing accepted practice and policy. Meant to reduce options and make it more difficult to bring/hire/appoint foreign nationals.</a:t>
            </a:r>
          </a:p>
          <a:p>
            <a:pPr marL="0" indent="0">
              <a:buNone/>
            </a:pPr>
            <a:endParaRPr lang="en-US" sz="8800" i="1" dirty="0">
              <a:solidFill>
                <a:schemeClr val="bg2">
                  <a:lumMod val="25000"/>
                </a:schemeClr>
              </a:solidFill>
            </a:endParaRPr>
          </a:p>
          <a:p>
            <a:pPr marL="0" indent="0">
              <a:buNone/>
            </a:pPr>
            <a:r>
              <a:rPr lang="en-US" sz="8800" i="1" dirty="0">
                <a:solidFill>
                  <a:schemeClr val="bg2">
                    <a:lumMod val="25000"/>
                  </a:schemeClr>
                </a:solidFill>
              </a:rPr>
              <a:t>Managing expectations: </a:t>
            </a:r>
            <a:r>
              <a:rPr lang="en-US" sz="8800" dirty="0">
                <a:solidFill>
                  <a:schemeClr val="bg2">
                    <a:lumMod val="25000"/>
                  </a:schemeClr>
                </a:solidFill>
              </a:rPr>
              <a:t>Visa processing means not only meeting our ISchO targets for document and petition processing when there is heavy, never-ending caseload, but the time it takes the various government agencies to do their part (US Dept. of Labor, US Citizenship and Immigration Services), the “Prevailing wage” problem, and…</a:t>
            </a:r>
          </a:p>
          <a:p>
            <a:pPr marL="0" indent="0">
              <a:buNone/>
            </a:pPr>
            <a:endParaRPr lang="en-US" sz="8800" dirty="0">
              <a:solidFill>
                <a:schemeClr val="bg2">
                  <a:lumMod val="25000"/>
                </a:schemeClr>
              </a:solidFill>
            </a:endParaRPr>
          </a:p>
          <a:p>
            <a:pPr marL="0" indent="0">
              <a:buNone/>
            </a:pPr>
            <a:r>
              <a:rPr lang="en-US" sz="8800" i="1" dirty="0">
                <a:solidFill>
                  <a:schemeClr val="bg2">
                    <a:lumMod val="25000"/>
                  </a:schemeClr>
                </a:solidFill>
              </a:rPr>
              <a:t>“Extreme vetting”</a:t>
            </a:r>
            <a:r>
              <a:rPr lang="en-US" sz="8800" dirty="0">
                <a:solidFill>
                  <a:schemeClr val="bg2">
                    <a:lumMod val="25000"/>
                  </a:schemeClr>
                </a:solidFill>
              </a:rPr>
              <a:t>–time for the foreign nationals to get visas at the US Consulate (new and renewal).</a:t>
            </a:r>
          </a:p>
          <a:p>
            <a:pPr marL="0" indent="0">
              <a:buNone/>
            </a:pPr>
            <a:endParaRPr lang="en-US" sz="6200" i="1" dirty="0">
              <a:solidFill>
                <a:schemeClr val="bg2">
                  <a:lumMod val="25000"/>
                </a:schemeClr>
              </a:solidFill>
            </a:endParaRPr>
          </a:p>
          <a:p>
            <a:pPr marL="0" indent="0">
              <a:buNone/>
            </a:pPr>
            <a:endParaRPr lang="en-US" sz="2400" dirty="0"/>
          </a:p>
          <a:p>
            <a:pPr marL="82296" indent="0">
              <a:buNone/>
            </a:pPr>
            <a:endParaRPr lang="en-US" dirty="0"/>
          </a:p>
        </p:txBody>
      </p:sp>
      <p:sp>
        <p:nvSpPr>
          <p:cNvPr id="4" name="Slide Number Placeholder 3"/>
          <p:cNvSpPr>
            <a:spLocks noGrp="1"/>
          </p:cNvSpPr>
          <p:nvPr>
            <p:ph type="sldNum" sz="quarter" idx="12"/>
          </p:nvPr>
        </p:nvSpPr>
        <p:spPr/>
        <p:txBody>
          <a:bodyPr/>
          <a:lstStyle/>
          <a:p>
            <a:fld id="{D834CD4D-C718-4B23-B11B-22B5F79DA5C2}" type="slidenum">
              <a:rPr lang="en-US" smtClean="0"/>
              <a:pPr/>
              <a:t>24</a:t>
            </a:fld>
            <a:endParaRPr lang="en-US" dirty="0"/>
          </a:p>
        </p:txBody>
      </p:sp>
    </p:spTree>
    <p:extLst>
      <p:ext uri="{BB962C8B-B14F-4D97-AF65-F5344CB8AC3E}">
        <p14:creationId xmlns:p14="http://schemas.microsoft.com/office/powerpoint/2010/main" val="1646748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a:bodyPr>
          <a:lstStyle/>
          <a:p>
            <a:r>
              <a:rPr lang="en-US" sz="3200" b="1" dirty="0"/>
              <a:t>Biggest Challenges for ISchO</a:t>
            </a:r>
          </a:p>
        </p:txBody>
      </p:sp>
      <p:sp>
        <p:nvSpPr>
          <p:cNvPr id="3" name="Content Placeholder 2"/>
          <p:cNvSpPr>
            <a:spLocks noGrp="1"/>
          </p:cNvSpPr>
          <p:nvPr>
            <p:ph idx="1"/>
          </p:nvPr>
        </p:nvSpPr>
        <p:spPr>
          <a:xfrm>
            <a:off x="1435608" y="1153610"/>
            <a:ext cx="7178040" cy="5257800"/>
          </a:xfrm>
        </p:spPr>
        <p:txBody>
          <a:bodyPr>
            <a:normAutofit/>
          </a:bodyPr>
          <a:lstStyle/>
          <a:p>
            <a:pPr marL="0" indent="0">
              <a:spcBef>
                <a:spcPts val="0"/>
              </a:spcBef>
              <a:buNone/>
            </a:pPr>
            <a:r>
              <a:rPr lang="en-US" sz="2200" i="1" dirty="0">
                <a:solidFill>
                  <a:schemeClr val="bg2">
                    <a:lumMod val="25000"/>
                  </a:schemeClr>
                </a:solidFill>
              </a:rPr>
              <a:t>Lack of advance notice </a:t>
            </a:r>
            <a:r>
              <a:rPr lang="en-US" sz="2200" dirty="0">
                <a:solidFill>
                  <a:schemeClr val="bg2">
                    <a:lumMod val="25000"/>
                  </a:schemeClr>
                </a:solidFill>
              </a:rPr>
              <a:t>when there will be a hire, a change in appointment, extension or termination.  Some changes require amendments of documents or petitions. We rely on you for notification </a:t>
            </a:r>
            <a:r>
              <a:rPr lang="en-US" sz="2200" i="1" dirty="0">
                <a:solidFill>
                  <a:schemeClr val="bg2">
                    <a:lumMod val="25000"/>
                  </a:schemeClr>
                </a:solidFill>
              </a:rPr>
              <a:t>before </a:t>
            </a:r>
            <a:r>
              <a:rPr lang="en-US" sz="2200" dirty="0">
                <a:solidFill>
                  <a:schemeClr val="bg2">
                    <a:lumMod val="25000"/>
                  </a:schemeClr>
                </a:solidFill>
              </a:rPr>
              <a:t>the transaction takes effect.</a:t>
            </a:r>
          </a:p>
          <a:p>
            <a:pPr marL="0" indent="0">
              <a:spcBef>
                <a:spcPts val="0"/>
              </a:spcBef>
              <a:buNone/>
            </a:pPr>
            <a:endParaRPr lang="en-US" sz="2200" i="1" dirty="0">
              <a:solidFill>
                <a:schemeClr val="bg2">
                  <a:lumMod val="25000"/>
                </a:schemeClr>
              </a:solidFill>
            </a:endParaRPr>
          </a:p>
          <a:p>
            <a:pPr marL="0" indent="0">
              <a:spcBef>
                <a:spcPts val="0"/>
              </a:spcBef>
              <a:buNone/>
            </a:pPr>
            <a:r>
              <a:rPr lang="en-US" sz="2200" i="1" dirty="0">
                <a:solidFill>
                  <a:schemeClr val="bg2">
                    <a:lumMod val="25000"/>
                  </a:schemeClr>
                </a:solidFill>
              </a:rPr>
              <a:t>Faculty hires: </a:t>
            </a:r>
          </a:p>
          <a:p>
            <a:pPr marL="0" indent="0">
              <a:spcBef>
                <a:spcPts val="0"/>
              </a:spcBef>
              <a:buNone/>
            </a:pPr>
            <a:r>
              <a:rPr lang="en-US" sz="2200" dirty="0">
                <a:solidFill>
                  <a:schemeClr val="bg2">
                    <a:lumMod val="25000"/>
                  </a:schemeClr>
                </a:solidFill>
              </a:rPr>
              <a:t>New hires, not enough time to get a visa in placed by July 1. </a:t>
            </a:r>
          </a:p>
          <a:p>
            <a:pPr marL="0" indent="0">
              <a:spcBef>
                <a:spcPts val="0"/>
              </a:spcBef>
              <a:buNone/>
            </a:pPr>
            <a:r>
              <a:rPr lang="en-US" sz="2200" dirty="0">
                <a:solidFill>
                  <a:schemeClr val="bg2">
                    <a:lumMod val="25000"/>
                  </a:schemeClr>
                </a:solidFill>
              </a:rPr>
              <a:t>Hire while on OPT, still have to bring ISchO into the loop.</a:t>
            </a:r>
          </a:p>
          <a:p>
            <a:pPr marL="0" indent="0">
              <a:spcBef>
                <a:spcPts val="0"/>
              </a:spcBef>
              <a:buNone/>
            </a:pPr>
            <a:r>
              <a:rPr lang="en-US" sz="2200" dirty="0">
                <a:solidFill>
                  <a:schemeClr val="bg2">
                    <a:lumMod val="25000"/>
                  </a:schemeClr>
                </a:solidFill>
              </a:rPr>
              <a:t>Faculty offer/acceptance of a foreign national regulatorily or statutorily ineligible for an H-1B visa or permanent residence.</a:t>
            </a:r>
          </a:p>
          <a:p>
            <a:pPr marL="0" indent="0">
              <a:spcBef>
                <a:spcPts val="0"/>
              </a:spcBef>
              <a:buNone/>
            </a:pPr>
            <a:endParaRPr lang="en-US" sz="2000" dirty="0">
              <a:solidFill>
                <a:schemeClr val="bg2">
                  <a:lumMod val="25000"/>
                </a:schemeClr>
              </a:solidFill>
            </a:endParaRPr>
          </a:p>
          <a:p>
            <a:pPr marL="0" indent="0">
              <a:spcBef>
                <a:spcPts val="0"/>
              </a:spcBef>
              <a:buNone/>
            </a:pPr>
            <a:endParaRPr lang="en-US" sz="2000" dirty="0">
              <a:solidFill>
                <a:schemeClr val="bg2">
                  <a:lumMod val="25000"/>
                </a:schemeClr>
              </a:solidFill>
            </a:endParaRPr>
          </a:p>
          <a:p>
            <a:pPr marL="0" indent="0">
              <a:spcBef>
                <a:spcPts val="0"/>
              </a:spcBef>
              <a:buNone/>
            </a:pPr>
            <a:endParaRPr lang="en-US" sz="2000" dirty="0">
              <a:solidFill>
                <a:schemeClr val="bg2">
                  <a:lumMod val="25000"/>
                </a:schemeClr>
              </a:solidFill>
            </a:endParaRPr>
          </a:p>
          <a:p>
            <a:pPr marL="0" indent="0">
              <a:spcBef>
                <a:spcPts val="0"/>
              </a:spcBef>
              <a:buNone/>
            </a:pPr>
            <a:endParaRPr lang="en-US" sz="2600" i="1" dirty="0">
              <a:solidFill>
                <a:schemeClr val="bg2">
                  <a:lumMod val="25000"/>
                </a:schemeClr>
              </a:solidFill>
            </a:endParaRPr>
          </a:p>
          <a:p>
            <a:pPr marL="0" indent="0">
              <a:buNone/>
            </a:pPr>
            <a:endParaRPr lang="en-US" sz="2400" dirty="0"/>
          </a:p>
          <a:p>
            <a:pPr marL="82296" indent="0">
              <a:buNone/>
            </a:pPr>
            <a:endParaRPr lang="en-US" dirty="0"/>
          </a:p>
        </p:txBody>
      </p:sp>
      <p:sp>
        <p:nvSpPr>
          <p:cNvPr id="4" name="Slide Number Placeholder 3"/>
          <p:cNvSpPr>
            <a:spLocks noGrp="1"/>
          </p:cNvSpPr>
          <p:nvPr>
            <p:ph type="sldNum" sz="quarter" idx="12"/>
          </p:nvPr>
        </p:nvSpPr>
        <p:spPr/>
        <p:txBody>
          <a:bodyPr/>
          <a:lstStyle/>
          <a:p>
            <a:fld id="{D834CD4D-C718-4B23-B11B-22B5F79DA5C2}" type="slidenum">
              <a:rPr lang="en-US" smtClean="0"/>
              <a:pPr/>
              <a:t>25</a:t>
            </a:fld>
            <a:endParaRPr lang="en-US" dirty="0"/>
          </a:p>
        </p:txBody>
      </p:sp>
    </p:spTree>
    <p:extLst>
      <p:ext uri="{BB962C8B-B14F-4D97-AF65-F5344CB8AC3E}">
        <p14:creationId xmlns:p14="http://schemas.microsoft.com/office/powerpoint/2010/main" val="4039035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a:bodyPr>
          <a:lstStyle/>
          <a:p>
            <a:r>
              <a:rPr lang="en-US" sz="3200" b="1" dirty="0"/>
              <a:t>Biggest Challenges for ISchO</a:t>
            </a:r>
          </a:p>
        </p:txBody>
      </p:sp>
      <p:sp>
        <p:nvSpPr>
          <p:cNvPr id="3" name="Content Placeholder 2"/>
          <p:cNvSpPr>
            <a:spLocks noGrp="1"/>
          </p:cNvSpPr>
          <p:nvPr>
            <p:ph idx="1"/>
          </p:nvPr>
        </p:nvSpPr>
        <p:spPr>
          <a:xfrm>
            <a:off x="1435608" y="1153610"/>
            <a:ext cx="7178040" cy="5257800"/>
          </a:xfrm>
        </p:spPr>
        <p:txBody>
          <a:bodyPr>
            <a:normAutofit/>
          </a:bodyPr>
          <a:lstStyle/>
          <a:p>
            <a:pPr marL="0" indent="0">
              <a:spcBef>
                <a:spcPts val="0"/>
              </a:spcBef>
              <a:buNone/>
            </a:pPr>
            <a:endParaRPr lang="en-US" sz="2000" dirty="0">
              <a:solidFill>
                <a:schemeClr val="bg2">
                  <a:lumMod val="25000"/>
                </a:schemeClr>
              </a:solidFill>
            </a:endParaRPr>
          </a:p>
          <a:p>
            <a:pPr marL="0" indent="0">
              <a:spcBef>
                <a:spcPts val="0"/>
              </a:spcBef>
              <a:buNone/>
            </a:pPr>
            <a:endParaRPr lang="en-US" sz="2000" dirty="0">
              <a:solidFill>
                <a:schemeClr val="bg2">
                  <a:lumMod val="25000"/>
                </a:schemeClr>
              </a:solidFill>
            </a:endParaRPr>
          </a:p>
          <a:p>
            <a:pPr marL="0" indent="0">
              <a:spcBef>
                <a:spcPts val="0"/>
              </a:spcBef>
              <a:buNone/>
            </a:pPr>
            <a:endParaRPr lang="en-US" sz="2000" dirty="0">
              <a:solidFill>
                <a:schemeClr val="bg2">
                  <a:lumMod val="25000"/>
                </a:schemeClr>
              </a:solidFill>
            </a:endParaRPr>
          </a:p>
          <a:p>
            <a:pPr marL="0" indent="0">
              <a:spcBef>
                <a:spcPts val="0"/>
              </a:spcBef>
              <a:buNone/>
            </a:pPr>
            <a:endParaRPr lang="en-US" sz="2600" i="1" dirty="0">
              <a:solidFill>
                <a:schemeClr val="bg2">
                  <a:lumMod val="25000"/>
                </a:schemeClr>
              </a:solidFill>
            </a:endParaRPr>
          </a:p>
          <a:p>
            <a:pPr marL="0" indent="0">
              <a:buNone/>
            </a:pPr>
            <a:endParaRPr lang="en-US" sz="2400" dirty="0"/>
          </a:p>
          <a:p>
            <a:pPr marL="82296" indent="0">
              <a:buNone/>
            </a:pPr>
            <a:endParaRPr lang="en-US" dirty="0"/>
          </a:p>
        </p:txBody>
      </p:sp>
      <p:sp>
        <p:nvSpPr>
          <p:cNvPr id="4" name="Slide Number Placeholder 3"/>
          <p:cNvSpPr>
            <a:spLocks noGrp="1"/>
          </p:cNvSpPr>
          <p:nvPr>
            <p:ph type="sldNum" sz="quarter" idx="12"/>
          </p:nvPr>
        </p:nvSpPr>
        <p:spPr/>
        <p:txBody>
          <a:bodyPr/>
          <a:lstStyle/>
          <a:p>
            <a:fld id="{D834CD4D-C718-4B23-B11B-22B5F79DA5C2}" type="slidenum">
              <a:rPr lang="en-US" smtClean="0"/>
              <a:pPr/>
              <a:t>26</a:t>
            </a:fld>
            <a:endParaRPr lang="en-US" dirty="0"/>
          </a:p>
        </p:txBody>
      </p:sp>
      <p:sp>
        <p:nvSpPr>
          <p:cNvPr id="5" name="Rectangle 4">
            <a:extLst>
              <a:ext uri="{FF2B5EF4-FFF2-40B4-BE49-F238E27FC236}">
                <a16:creationId xmlns:a16="http://schemas.microsoft.com/office/drawing/2014/main" id="{B5412769-4002-4AF3-B893-094EF70CD306}"/>
              </a:ext>
            </a:extLst>
          </p:cNvPr>
          <p:cNvSpPr/>
          <p:nvPr/>
        </p:nvSpPr>
        <p:spPr>
          <a:xfrm>
            <a:off x="1435608" y="1524000"/>
            <a:ext cx="7098792" cy="3785652"/>
          </a:xfrm>
          <a:prstGeom prst="rect">
            <a:avLst/>
          </a:prstGeom>
        </p:spPr>
        <p:txBody>
          <a:bodyPr wrap="square">
            <a:spAutoFit/>
          </a:bodyPr>
          <a:lstStyle/>
          <a:p>
            <a:pPr marL="0" indent="0">
              <a:spcBef>
                <a:spcPts val="0"/>
              </a:spcBef>
              <a:buNone/>
            </a:pPr>
            <a:r>
              <a:rPr lang="en-US" sz="2400" i="1" dirty="0">
                <a:solidFill>
                  <a:schemeClr val="bg2">
                    <a:lumMod val="25000"/>
                  </a:schemeClr>
                </a:solidFill>
                <a:latin typeface="+mn-lt"/>
              </a:rPr>
              <a:t>Duplication of effort: </a:t>
            </a:r>
            <a:r>
              <a:rPr lang="en-US" sz="2400" dirty="0">
                <a:solidFill>
                  <a:schemeClr val="bg2">
                    <a:lumMod val="25000"/>
                  </a:schemeClr>
                </a:solidFill>
                <a:latin typeface="+mn-lt"/>
              </a:rPr>
              <a:t>Having to do H-1B or O-1 processing (or even permanent residence) for people who will be getting their own work permission cards or green cards in the near future,  just not sure when. And, if ISchO does not do this, there will be a gap in work permission.</a:t>
            </a:r>
          </a:p>
          <a:p>
            <a:pPr marL="0" indent="0">
              <a:spcBef>
                <a:spcPts val="0"/>
              </a:spcBef>
              <a:buNone/>
            </a:pPr>
            <a:endParaRPr lang="en-US" sz="2400" dirty="0">
              <a:solidFill>
                <a:schemeClr val="bg2">
                  <a:lumMod val="25000"/>
                </a:schemeClr>
              </a:solidFill>
              <a:latin typeface="+mn-lt"/>
            </a:endParaRPr>
          </a:p>
          <a:p>
            <a:pPr marL="0" indent="0">
              <a:spcBef>
                <a:spcPts val="0"/>
              </a:spcBef>
              <a:buNone/>
            </a:pPr>
            <a:r>
              <a:rPr lang="en-US" sz="2400" dirty="0">
                <a:solidFill>
                  <a:schemeClr val="bg2">
                    <a:lumMod val="25000"/>
                  </a:schemeClr>
                </a:solidFill>
                <a:latin typeface="+mn-lt"/>
              </a:rPr>
              <a:t>DLC HR Admin turnover</a:t>
            </a:r>
          </a:p>
          <a:p>
            <a:pPr marL="0" indent="0">
              <a:spcBef>
                <a:spcPts val="0"/>
              </a:spcBef>
              <a:buNone/>
            </a:pPr>
            <a:endParaRPr lang="en-US" sz="2400" dirty="0">
              <a:solidFill>
                <a:schemeClr val="bg2">
                  <a:lumMod val="25000"/>
                </a:schemeClr>
              </a:solidFill>
              <a:latin typeface="+mn-lt"/>
            </a:endParaRPr>
          </a:p>
          <a:p>
            <a:pPr marL="0" indent="0">
              <a:spcBef>
                <a:spcPts val="0"/>
              </a:spcBef>
              <a:buNone/>
            </a:pPr>
            <a:r>
              <a:rPr lang="en-US" sz="2400" dirty="0">
                <a:solidFill>
                  <a:schemeClr val="bg2">
                    <a:lumMod val="25000"/>
                  </a:schemeClr>
                </a:solidFill>
                <a:latin typeface="+mn-lt"/>
              </a:rPr>
              <a:t>Being the bad guy/bearer of bad news</a:t>
            </a:r>
          </a:p>
        </p:txBody>
      </p:sp>
    </p:spTree>
    <p:extLst>
      <p:ext uri="{BB962C8B-B14F-4D97-AF65-F5344CB8AC3E}">
        <p14:creationId xmlns:p14="http://schemas.microsoft.com/office/powerpoint/2010/main" val="37309414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Biggest Challenges for Scholars</a:t>
            </a:r>
          </a:p>
        </p:txBody>
      </p:sp>
      <p:sp>
        <p:nvSpPr>
          <p:cNvPr id="3" name="Content Placeholder 2"/>
          <p:cNvSpPr>
            <a:spLocks noGrp="1"/>
          </p:cNvSpPr>
          <p:nvPr>
            <p:ph idx="1"/>
          </p:nvPr>
        </p:nvSpPr>
        <p:spPr>
          <a:xfrm>
            <a:off x="1435608" y="1295400"/>
            <a:ext cx="7498080" cy="5257800"/>
          </a:xfrm>
        </p:spPr>
        <p:txBody>
          <a:bodyPr>
            <a:normAutofit/>
          </a:bodyPr>
          <a:lstStyle/>
          <a:p>
            <a:pPr marL="457200" indent="-457200"/>
            <a:r>
              <a:rPr lang="en-US" sz="2400" i="1" dirty="0">
                <a:solidFill>
                  <a:schemeClr val="bg2">
                    <a:lumMod val="25000"/>
                  </a:schemeClr>
                </a:solidFill>
              </a:rPr>
              <a:t>Climate of enforcement and fear</a:t>
            </a:r>
          </a:p>
          <a:p>
            <a:pPr marL="457200" indent="-457200"/>
            <a:r>
              <a:rPr lang="en-US" sz="2400" i="1" dirty="0">
                <a:solidFill>
                  <a:schemeClr val="bg2">
                    <a:lumMod val="25000"/>
                  </a:schemeClr>
                </a:solidFill>
              </a:rPr>
              <a:t>Agency unpredictability</a:t>
            </a:r>
            <a:r>
              <a:rPr lang="en-US" sz="2400" dirty="0">
                <a:solidFill>
                  <a:schemeClr val="bg2">
                    <a:lumMod val="25000"/>
                  </a:schemeClr>
                </a:solidFill>
              </a:rPr>
              <a:t>, t</a:t>
            </a:r>
            <a:r>
              <a:rPr lang="en-US" sz="2400" i="1" dirty="0">
                <a:solidFill>
                  <a:schemeClr val="bg2">
                    <a:lumMod val="25000"/>
                  </a:schemeClr>
                </a:solidFill>
              </a:rPr>
              <a:t>ravel bans &amp; executive orders </a:t>
            </a:r>
            <a:r>
              <a:rPr lang="en-US" sz="2400" dirty="0">
                <a:solidFill>
                  <a:schemeClr val="bg2">
                    <a:lumMod val="25000"/>
                  </a:schemeClr>
                </a:solidFill>
              </a:rPr>
              <a:t>(bans, extreme vetting, enforcement of grounds of inadmissibility, agency confusion, interrogations by Customs and Border Protection).</a:t>
            </a:r>
            <a:r>
              <a:rPr lang="en-US" sz="2400" b="1" dirty="0">
                <a:solidFill>
                  <a:schemeClr val="bg2">
                    <a:lumMod val="25000"/>
                  </a:schemeClr>
                </a:solidFill>
              </a:rPr>
              <a:t> </a:t>
            </a:r>
            <a:endParaRPr lang="en-US" sz="2400" dirty="0">
              <a:solidFill>
                <a:schemeClr val="bg2">
                  <a:lumMod val="25000"/>
                </a:schemeClr>
              </a:solidFill>
            </a:endParaRPr>
          </a:p>
          <a:p>
            <a:pPr marL="457200" indent="-457200"/>
            <a:r>
              <a:rPr lang="en-US" sz="2400" i="1" dirty="0">
                <a:solidFill>
                  <a:schemeClr val="bg2">
                    <a:lumMod val="25000"/>
                  </a:schemeClr>
                </a:solidFill>
              </a:rPr>
              <a:t>Visa security clearances – Also known as “administrative processing.”</a:t>
            </a:r>
          </a:p>
          <a:p>
            <a:pPr marL="0" indent="0">
              <a:buNone/>
            </a:pPr>
            <a:r>
              <a:rPr lang="en-US" sz="2400" i="1" dirty="0">
                <a:solidFill>
                  <a:schemeClr val="bg2">
                    <a:lumMod val="25000"/>
                  </a:schemeClr>
                </a:solidFill>
              </a:rPr>
              <a:t>     Matter of national security. Cannot be expedited.</a:t>
            </a:r>
          </a:p>
          <a:p>
            <a:pPr marL="457200" indent="-457200"/>
            <a:r>
              <a:rPr lang="en-US" sz="2400" dirty="0">
                <a:solidFill>
                  <a:schemeClr val="bg2">
                    <a:lumMod val="25000"/>
                  </a:schemeClr>
                </a:solidFill>
              </a:rPr>
              <a:t>Fear that going to a conference, job interview, visit family could result in not being able to return and ruin MIT research career.</a:t>
            </a:r>
          </a:p>
          <a:p>
            <a:pPr marL="457200" indent="-457200"/>
            <a:r>
              <a:rPr lang="en-US" sz="2400" i="1" dirty="0">
                <a:solidFill>
                  <a:schemeClr val="bg2">
                    <a:lumMod val="25000"/>
                  </a:schemeClr>
                </a:solidFill>
              </a:rPr>
              <a:t>Inability of spouse to work </a:t>
            </a:r>
          </a:p>
          <a:p>
            <a:pPr marL="0" indent="0">
              <a:buNone/>
            </a:pPr>
            <a:endParaRPr lang="en-US" sz="2600" i="1" dirty="0">
              <a:solidFill>
                <a:schemeClr val="bg2">
                  <a:lumMod val="25000"/>
                </a:schemeClr>
              </a:solidFill>
            </a:endParaRPr>
          </a:p>
          <a:p>
            <a:pPr marL="0" indent="0">
              <a:buNone/>
            </a:pPr>
            <a:endParaRPr lang="en-US" sz="1300" i="1" dirty="0">
              <a:solidFill>
                <a:schemeClr val="bg2">
                  <a:lumMod val="25000"/>
                </a:schemeClr>
              </a:solidFill>
            </a:endParaRPr>
          </a:p>
          <a:p>
            <a:pPr marL="0" indent="0">
              <a:buNone/>
            </a:pPr>
            <a:endParaRPr lang="en-US" sz="2400" dirty="0"/>
          </a:p>
          <a:p>
            <a:endParaRPr lang="en-US" dirty="0"/>
          </a:p>
        </p:txBody>
      </p:sp>
      <p:sp>
        <p:nvSpPr>
          <p:cNvPr id="4" name="Slide Number Placeholder 3"/>
          <p:cNvSpPr>
            <a:spLocks noGrp="1"/>
          </p:cNvSpPr>
          <p:nvPr>
            <p:ph type="sldNum" sz="quarter" idx="12"/>
          </p:nvPr>
        </p:nvSpPr>
        <p:spPr/>
        <p:txBody>
          <a:bodyPr/>
          <a:lstStyle/>
          <a:p>
            <a:fld id="{D834CD4D-C718-4B23-B11B-22B5F79DA5C2}" type="slidenum">
              <a:rPr lang="en-US" smtClean="0"/>
              <a:pPr/>
              <a:t>27</a:t>
            </a:fld>
            <a:endParaRPr lang="en-US" dirty="0"/>
          </a:p>
        </p:txBody>
      </p:sp>
    </p:spTree>
    <p:extLst>
      <p:ext uri="{BB962C8B-B14F-4D97-AF65-F5344CB8AC3E}">
        <p14:creationId xmlns:p14="http://schemas.microsoft.com/office/powerpoint/2010/main" val="2700459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62E10-D435-4A1C-9D96-0D20DF743FDB}"/>
              </a:ext>
            </a:extLst>
          </p:cNvPr>
          <p:cNvSpPr>
            <a:spLocks noGrp="1"/>
          </p:cNvSpPr>
          <p:nvPr>
            <p:ph type="title"/>
          </p:nvPr>
        </p:nvSpPr>
        <p:spPr/>
        <p:txBody>
          <a:bodyPr>
            <a:normAutofit/>
          </a:bodyPr>
          <a:lstStyle/>
          <a:p>
            <a:r>
              <a:rPr lang="en-US" sz="4000" b="1" dirty="0"/>
              <a:t>What we all can do</a:t>
            </a:r>
          </a:p>
        </p:txBody>
      </p:sp>
      <p:sp>
        <p:nvSpPr>
          <p:cNvPr id="3" name="Content Placeholder 2">
            <a:extLst>
              <a:ext uri="{FF2B5EF4-FFF2-40B4-BE49-F238E27FC236}">
                <a16:creationId xmlns:a16="http://schemas.microsoft.com/office/drawing/2014/main" id="{D2DE9404-EF1D-429B-BBC6-3A3141F9EFCD}"/>
              </a:ext>
            </a:extLst>
          </p:cNvPr>
          <p:cNvSpPr>
            <a:spLocks noGrp="1"/>
          </p:cNvSpPr>
          <p:nvPr>
            <p:ph idx="1"/>
          </p:nvPr>
        </p:nvSpPr>
        <p:spPr>
          <a:xfrm>
            <a:off x="1295400" y="1365290"/>
            <a:ext cx="7638288" cy="5218071"/>
          </a:xfrm>
        </p:spPr>
        <p:txBody>
          <a:bodyPr>
            <a:noAutofit/>
          </a:bodyPr>
          <a:lstStyle/>
          <a:p>
            <a:r>
              <a:rPr lang="en-US" sz="2500" dirty="0"/>
              <a:t>Be reassuring and supportive of anxious scholars</a:t>
            </a:r>
          </a:p>
          <a:p>
            <a:r>
              <a:rPr lang="en-US" sz="2500" dirty="0"/>
              <a:t>Tell scholars, their PIs and others in the community to get accurate info, updates, announcements on the ISchO and “Major Immigration Updates” web pages</a:t>
            </a:r>
          </a:p>
          <a:p>
            <a:r>
              <a:rPr lang="en-US" sz="2500" dirty="0"/>
              <a:t>Help scholars to understand their rights and responsibilities both when encountering US gov’t agencies </a:t>
            </a:r>
          </a:p>
          <a:p>
            <a:r>
              <a:rPr lang="en-US" sz="2500" dirty="0"/>
              <a:t>Cultural differences: Help international students and scholars to understand their right and responsibilities when confronted with unfair treatment, discrimination, misuse of MIT facilities, funds or other resources. They may feel to afraid of an impact on their immigration status to do anything about this.</a:t>
            </a:r>
          </a:p>
        </p:txBody>
      </p:sp>
      <p:sp>
        <p:nvSpPr>
          <p:cNvPr id="4" name="Slide Number Placeholder 3">
            <a:extLst>
              <a:ext uri="{FF2B5EF4-FFF2-40B4-BE49-F238E27FC236}">
                <a16:creationId xmlns:a16="http://schemas.microsoft.com/office/drawing/2014/main" id="{00DDB482-FBCC-446D-B0BE-312332F3554C}"/>
              </a:ext>
            </a:extLst>
          </p:cNvPr>
          <p:cNvSpPr>
            <a:spLocks noGrp="1"/>
          </p:cNvSpPr>
          <p:nvPr>
            <p:ph type="sldNum" sz="quarter" idx="12"/>
          </p:nvPr>
        </p:nvSpPr>
        <p:spPr/>
        <p:txBody>
          <a:bodyPr/>
          <a:lstStyle/>
          <a:p>
            <a:fld id="{D834CD4D-C718-4B23-B11B-22B5F79DA5C2}" type="slidenum">
              <a:rPr lang="en-US" smtClean="0"/>
              <a:pPr/>
              <a:t>28</a:t>
            </a:fld>
            <a:endParaRPr lang="en-US" dirty="0"/>
          </a:p>
        </p:txBody>
      </p:sp>
    </p:spTree>
    <p:extLst>
      <p:ext uri="{BB962C8B-B14F-4D97-AF65-F5344CB8AC3E}">
        <p14:creationId xmlns:p14="http://schemas.microsoft.com/office/powerpoint/2010/main" val="4111719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b="1" dirty="0"/>
              <a:t>Ongoing Immigration Challenges</a:t>
            </a:r>
          </a:p>
        </p:txBody>
      </p:sp>
      <p:sp>
        <p:nvSpPr>
          <p:cNvPr id="3" name="Content Placeholder 2"/>
          <p:cNvSpPr>
            <a:spLocks noGrp="1"/>
          </p:cNvSpPr>
          <p:nvPr>
            <p:ph idx="1"/>
          </p:nvPr>
        </p:nvSpPr>
        <p:spPr>
          <a:xfrm>
            <a:off x="1435608" y="1447800"/>
            <a:ext cx="7498080" cy="5105400"/>
          </a:xfrm>
        </p:spPr>
        <p:txBody>
          <a:bodyPr>
            <a:normAutofit/>
          </a:bodyPr>
          <a:lstStyle/>
          <a:p>
            <a:pPr marL="342900" indent="-342900"/>
            <a:r>
              <a:rPr lang="en-US" sz="2400" dirty="0">
                <a:solidFill>
                  <a:schemeClr val="bg2">
                    <a:lumMod val="25000"/>
                  </a:schemeClr>
                </a:solidFill>
              </a:rPr>
              <a:t>Protectionist “Buy American, Hire American” will continue to influence agency policies, procedures, legislation and regulations</a:t>
            </a:r>
          </a:p>
          <a:p>
            <a:pPr marL="342900" indent="-342900"/>
            <a:r>
              <a:rPr lang="en-US" sz="2400" dirty="0">
                <a:solidFill>
                  <a:schemeClr val="bg2">
                    <a:lumMod val="25000"/>
                  </a:schemeClr>
                </a:solidFill>
              </a:rPr>
              <a:t>DHS questioning all applications, issuing “requests for further evidence,” delaying and denying applications</a:t>
            </a:r>
          </a:p>
          <a:p>
            <a:pPr marL="342900" indent="-342900"/>
            <a:r>
              <a:rPr lang="en-US" sz="2400" dirty="0">
                <a:solidFill>
                  <a:schemeClr val="bg2">
                    <a:lumMod val="25000"/>
                  </a:schemeClr>
                </a:solidFill>
              </a:rPr>
              <a:t>Ability of DHS to go directly to denial of an application without issuing a “request for further evidence” or “notice of intent to deny”</a:t>
            </a:r>
          </a:p>
          <a:p>
            <a:pPr marL="342900" indent="-342900"/>
            <a:r>
              <a:rPr lang="en-US" sz="2400" dirty="0">
                <a:solidFill>
                  <a:schemeClr val="bg2">
                    <a:lumMod val="25000"/>
                  </a:schemeClr>
                </a:solidFill>
              </a:rPr>
              <a:t>Audits, surprise site visits, other enforcement actions</a:t>
            </a:r>
          </a:p>
          <a:p>
            <a:pPr marL="342900" indent="-342900"/>
            <a:r>
              <a:rPr lang="en-US" sz="2400" dirty="0">
                <a:solidFill>
                  <a:schemeClr val="bg2">
                    <a:lumMod val="25000"/>
                  </a:schemeClr>
                </a:solidFill>
              </a:rPr>
              <a:t>Unlawful presence policy </a:t>
            </a:r>
          </a:p>
          <a:p>
            <a:pPr marL="342900" indent="-342900"/>
            <a:r>
              <a:rPr lang="en-US" sz="2400" dirty="0">
                <a:solidFill>
                  <a:schemeClr val="bg2">
                    <a:lumMod val="25000"/>
                  </a:schemeClr>
                </a:solidFill>
              </a:rPr>
              <a:t>Still not reliable and readily available visa option for entrepreneurs</a:t>
            </a:r>
          </a:p>
          <a:p>
            <a:pPr marL="0" indent="0">
              <a:buNone/>
            </a:pPr>
            <a:endParaRPr lang="en-US" sz="2400" dirty="0"/>
          </a:p>
          <a:p>
            <a:endParaRPr lang="en-US" dirty="0"/>
          </a:p>
        </p:txBody>
      </p:sp>
      <p:sp>
        <p:nvSpPr>
          <p:cNvPr id="4" name="Slide Number Placeholder 3"/>
          <p:cNvSpPr>
            <a:spLocks noGrp="1"/>
          </p:cNvSpPr>
          <p:nvPr>
            <p:ph type="sldNum" sz="quarter" idx="12"/>
          </p:nvPr>
        </p:nvSpPr>
        <p:spPr/>
        <p:txBody>
          <a:bodyPr/>
          <a:lstStyle/>
          <a:p>
            <a:fld id="{D834CD4D-C718-4B23-B11B-22B5F79DA5C2}" type="slidenum">
              <a:rPr lang="en-US" smtClean="0"/>
              <a:pPr/>
              <a:t>29</a:t>
            </a:fld>
            <a:endParaRPr lang="en-US" dirty="0"/>
          </a:p>
        </p:txBody>
      </p:sp>
    </p:spTree>
    <p:extLst>
      <p:ext uri="{BB962C8B-B14F-4D97-AF65-F5344CB8AC3E}">
        <p14:creationId xmlns:p14="http://schemas.microsoft.com/office/powerpoint/2010/main" val="1320400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295400" y="304800"/>
            <a:ext cx="7162800" cy="1219200"/>
          </a:xfrm>
        </p:spPr>
        <p:txBody>
          <a:bodyPr/>
          <a:lstStyle/>
          <a:p>
            <a:r>
              <a:rPr lang="en-US" sz="4000" b="1" dirty="0"/>
              <a:t>ISchO – What We Do</a:t>
            </a:r>
          </a:p>
        </p:txBody>
      </p:sp>
      <p:sp>
        <p:nvSpPr>
          <p:cNvPr id="67587" name="Rectangle 3"/>
          <p:cNvSpPr>
            <a:spLocks noGrp="1" noChangeArrowheads="1"/>
          </p:cNvSpPr>
          <p:nvPr>
            <p:ph idx="1"/>
          </p:nvPr>
        </p:nvSpPr>
        <p:spPr>
          <a:xfrm>
            <a:off x="990600" y="1524000"/>
            <a:ext cx="7848600" cy="5029200"/>
          </a:xfrm>
        </p:spPr>
        <p:txBody>
          <a:bodyPr>
            <a:noAutofit/>
          </a:bodyPr>
          <a:lstStyle/>
          <a:p>
            <a:pPr>
              <a:spcAft>
                <a:spcPts val="600"/>
              </a:spcAft>
            </a:pPr>
            <a:r>
              <a:rPr lang="en-US" sz="2200" dirty="0">
                <a:solidFill>
                  <a:schemeClr val="bg2">
                    <a:lumMod val="25000"/>
                  </a:schemeClr>
                </a:solidFill>
              </a:rPr>
              <a:t>Assist DLCs in bringing international researchers and teachers to MIT</a:t>
            </a:r>
          </a:p>
          <a:p>
            <a:pPr>
              <a:spcAft>
                <a:spcPts val="600"/>
              </a:spcAft>
            </a:pPr>
            <a:r>
              <a:rPr lang="en-US" sz="2200" dirty="0">
                <a:solidFill>
                  <a:schemeClr val="bg2">
                    <a:lumMod val="25000"/>
                  </a:schemeClr>
                </a:solidFill>
              </a:rPr>
              <a:t>Advise on immigration matters, issue visa documents</a:t>
            </a:r>
          </a:p>
          <a:p>
            <a:pPr>
              <a:spcAft>
                <a:spcPts val="600"/>
              </a:spcAft>
            </a:pPr>
            <a:r>
              <a:rPr lang="en-US" sz="2200" dirty="0">
                <a:solidFill>
                  <a:schemeClr val="bg2">
                    <a:lumMod val="25000"/>
                  </a:schemeClr>
                </a:solidFill>
              </a:rPr>
              <a:t>Information and guidance on a wide range of issues, including: </a:t>
            </a:r>
            <a:br>
              <a:rPr lang="en-US" sz="2200" dirty="0">
                <a:solidFill>
                  <a:schemeClr val="bg2">
                    <a:lumMod val="25000"/>
                  </a:schemeClr>
                </a:solidFill>
              </a:rPr>
            </a:br>
            <a:r>
              <a:rPr lang="en-US" sz="2200" dirty="0">
                <a:solidFill>
                  <a:schemeClr val="bg2">
                    <a:lumMod val="25000"/>
                  </a:schemeClr>
                </a:solidFill>
              </a:rPr>
              <a:t>	- cultural activities</a:t>
            </a:r>
            <a:br>
              <a:rPr lang="en-US" sz="2200" dirty="0">
                <a:solidFill>
                  <a:schemeClr val="bg2">
                    <a:lumMod val="25000"/>
                  </a:schemeClr>
                </a:solidFill>
              </a:rPr>
            </a:br>
            <a:r>
              <a:rPr lang="en-US" sz="2200" dirty="0">
                <a:solidFill>
                  <a:schemeClr val="bg2">
                    <a:lumMod val="25000"/>
                  </a:schemeClr>
                </a:solidFill>
              </a:rPr>
              <a:t>	- employment of spouses</a:t>
            </a:r>
            <a:br>
              <a:rPr lang="en-US" sz="2200" dirty="0">
                <a:solidFill>
                  <a:schemeClr val="bg2">
                    <a:lumMod val="25000"/>
                  </a:schemeClr>
                </a:solidFill>
              </a:rPr>
            </a:br>
            <a:r>
              <a:rPr lang="en-US" sz="2200" dirty="0">
                <a:solidFill>
                  <a:schemeClr val="bg2">
                    <a:lumMod val="25000"/>
                  </a:schemeClr>
                </a:solidFill>
              </a:rPr>
              <a:t>	- health insurance</a:t>
            </a:r>
            <a:br>
              <a:rPr lang="en-US" sz="2200" dirty="0">
                <a:solidFill>
                  <a:schemeClr val="bg2">
                    <a:lumMod val="25000"/>
                  </a:schemeClr>
                </a:solidFill>
              </a:rPr>
            </a:br>
            <a:r>
              <a:rPr lang="en-US" sz="2200" dirty="0">
                <a:solidFill>
                  <a:schemeClr val="bg2">
                    <a:lumMod val="25000"/>
                  </a:schemeClr>
                </a:solidFill>
              </a:rPr>
              <a:t>	- taxes</a:t>
            </a:r>
          </a:p>
          <a:p>
            <a:pPr>
              <a:spcAft>
                <a:spcPts val="600"/>
              </a:spcAft>
            </a:pPr>
            <a:r>
              <a:rPr lang="en-US" sz="2200" dirty="0">
                <a:solidFill>
                  <a:schemeClr val="bg2">
                    <a:lumMod val="25000"/>
                  </a:schemeClr>
                </a:solidFill>
              </a:rPr>
              <a:t>Weekly orientations for new international scholars and families</a:t>
            </a:r>
          </a:p>
          <a:p>
            <a:pPr>
              <a:spcAft>
                <a:spcPts val="600"/>
              </a:spcAft>
            </a:pPr>
            <a:r>
              <a:rPr lang="en-US" sz="2200" dirty="0">
                <a:solidFill>
                  <a:schemeClr val="bg2">
                    <a:lumMod val="25000"/>
                  </a:schemeClr>
                </a:solidFill>
              </a:rPr>
              <a:t>Bi-annual orientations for new international faculty</a:t>
            </a:r>
          </a:p>
          <a:p>
            <a:pPr>
              <a:spcAft>
                <a:spcPts val="600"/>
              </a:spcAft>
            </a:pPr>
            <a:r>
              <a:rPr lang="en-US" sz="2200" dirty="0">
                <a:solidFill>
                  <a:schemeClr val="bg2">
                    <a:lumMod val="25000"/>
                  </a:schemeClr>
                </a:solidFill>
              </a:rPr>
              <a:t>Training on visa processing for DLC administrators</a:t>
            </a:r>
            <a:endParaRPr lang="en-US" sz="2200" b="1" dirty="0">
              <a:solidFill>
                <a:schemeClr val="bg2">
                  <a:lumMod val="25000"/>
                </a:schemeClr>
              </a:solidFill>
            </a:endParaRPr>
          </a:p>
        </p:txBody>
      </p:sp>
      <p:sp>
        <p:nvSpPr>
          <p:cNvPr id="4" name="Slide Number Placeholder 5"/>
          <p:cNvSpPr>
            <a:spLocks noGrp="1"/>
          </p:cNvSpPr>
          <p:nvPr>
            <p:ph type="sldNum" sz="quarter" idx="12"/>
          </p:nvPr>
        </p:nvSpPr>
        <p:spPr/>
        <p:txBody>
          <a:bodyPr/>
          <a:lstStyle/>
          <a:p>
            <a:fld id="{7965E05F-839B-4FCF-8915-CDEA9CEF6BA5}" type="slidenum">
              <a:rPr lang="en-US"/>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t>Possible Future Targets</a:t>
            </a:r>
          </a:p>
        </p:txBody>
      </p:sp>
      <p:sp>
        <p:nvSpPr>
          <p:cNvPr id="3" name="Content Placeholder 2"/>
          <p:cNvSpPr>
            <a:spLocks noGrp="1"/>
          </p:cNvSpPr>
          <p:nvPr>
            <p:ph idx="1"/>
          </p:nvPr>
        </p:nvSpPr>
        <p:spPr>
          <a:xfrm>
            <a:off x="1435608" y="1447800"/>
            <a:ext cx="7498080" cy="5105400"/>
          </a:xfrm>
        </p:spPr>
        <p:txBody>
          <a:bodyPr>
            <a:normAutofit/>
          </a:bodyPr>
          <a:lstStyle/>
          <a:p>
            <a:pPr marL="342900" indent="-342900"/>
            <a:r>
              <a:rPr lang="en-US" sz="2800" dirty="0">
                <a:solidFill>
                  <a:schemeClr val="bg2">
                    <a:lumMod val="25000"/>
                  </a:schemeClr>
                </a:solidFill>
              </a:rPr>
              <a:t>F-1 Practical Training (OPT) and Stem OPT</a:t>
            </a:r>
          </a:p>
          <a:p>
            <a:pPr marL="0" indent="0">
              <a:buNone/>
            </a:pPr>
            <a:endParaRPr lang="en-US" sz="2800" dirty="0">
              <a:solidFill>
                <a:schemeClr val="bg2">
                  <a:lumMod val="25000"/>
                </a:schemeClr>
              </a:solidFill>
            </a:endParaRPr>
          </a:p>
          <a:p>
            <a:pPr marL="342900" indent="-342900"/>
            <a:r>
              <a:rPr lang="en-US" sz="2800" dirty="0">
                <a:solidFill>
                  <a:schemeClr val="bg2">
                    <a:lumMod val="25000"/>
                  </a:schemeClr>
                </a:solidFill>
              </a:rPr>
              <a:t>H-1B for Workers in a Specialty </a:t>
            </a:r>
            <a:r>
              <a:rPr lang="en-US" sz="2800" dirty="0" smtClean="0">
                <a:solidFill>
                  <a:schemeClr val="bg2">
                    <a:lumMod val="25000"/>
                  </a:schemeClr>
                </a:solidFill>
              </a:rPr>
              <a:t>Occupation</a:t>
            </a:r>
          </a:p>
          <a:p>
            <a:pPr marL="0" indent="0">
              <a:buNone/>
            </a:pPr>
            <a:endParaRPr lang="en-US" sz="2800" dirty="0">
              <a:solidFill>
                <a:schemeClr val="bg2">
                  <a:lumMod val="25000"/>
                </a:schemeClr>
              </a:solidFill>
            </a:endParaRPr>
          </a:p>
          <a:p>
            <a:pPr marL="342900" indent="-342900"/>
            <a:r>
              <a:rPr lang="en-US" sz="2800" dirty="0">
                <a:solidFill>
                  <a:schemeClr val="bg2">
                    <a:lumMod val="25000"/>
                  </a:schemeClr>
                </a:solidFill>
              </a:rPr>
              <a:t>TN workers</a:t>
            </a:r>
          </a:p>
          <a:p>
            <a:pPr marL="342900" indent="-342900"/>
            <a:endParaRPr lang="en-US" sz="2800" dirty="0">
              <a:solidFill>
                <a:schemeClr val="bg2">
                  <a:lumMod val="25000"/>
                </a:schemeClr>
              </a:solidFill>
            </a:endParaRPr>
          </a:p>
          <a:p>
            <a:pPr marL="342900" indent="-342900"/>
            <a:r>
              <a:rPr lang="en-US" sz="2800" dirty="0">
                <a:solidFill>
                  <a:schemeClr val="bg2">
                    <a:lumMod val="25000"/>
                  </a:schemeClr>
                </a:solidFill>
              </a:rPr>
              <a:t>Spouses and families of applicants for permanent residence </a:t>
            </a:r>
            <a:r>
              <a:rPr lang="en-US" sz="2800" dirty="0" smtClean="0">
                <a:solidFill>
                  <a:schemeClr val="bg2">
                    <a:lumMod val="25000"/>
                  </a:schemeClr>
                </a:solidFill>
              </a:rPr>
              <a:t>(rule going to be published to take work permission away. Lawsuits already pending).</a:t>
            </a:r>
            <a:endParaRPr lang="en-US" sz="2800" dirty="0">
              <a:solidFill>
                <a:schemeClr val="bg2">
                  <a:lumMod val="25000"/>
                </a:schemeClr>
              </a:solidFill>
            </a:endParaRPr>
          </a:p>
          <a:p>
            <a:pPr marL="0" indent="0">
              <a:buNone/>
            </a:pPr>
            <a:endParaRPr lang="en-US" sz="2800" dirty="0">
              <a:solidFill>
                <a:schemeClr val="bg2">
                  <a:lumMod val="25000"/>
                </a:schemeClr>
              </a:solidFill>
            </a:endParaRPr>
          </a:p>
          <a:p>
            <a:pPr marL="0" indent="0">
              <a:buNone/>
            </a:pPr>
            <a:endParaRPr lang="en-US" sz="2800" dirty="0"/>
          </a:p>
          <a:p>
            <a:endParaRPr lang="en-US" dirty="0"/>
          </a:p>
        </p:txBody>
      </p:sp>
      <p:sp>
        <p:nvSpPr>
          <p:cNvPr id="4" name="Slide Number Placeholder 3"/>
          <p:cNvSpPr>
            <a:spLocks noGrp="1"/>
          </p:cNvSpPr>
          <p:nvPr>
            <p:ph type="sldNum" sz="quarter" idx="12"/>
          </p:nvPr>
        </p:nvSpPr>
        <p:spPr/>
        <p:txBody>
          <a:bodyPr/>
          <a:lstStyle/>
          <a:p>
            <a:fld id="{D834CD4D-C718-4B23-B11B-22B5F79DA5C2}" type="slidenum">
              <a:rPr lang="en-US" smtClean="0"/>
              <a:pPr/>
              <a:t>30</a:t>
            </a:fld>
            <a:endParaRPr lang="en-US" dirty="0"/>
          </a:p>
        </p:txBody>
      </p:sp>
    </p:spTree>
    <p:extLst>
      <p:ext uri="{BB962C8B-B14F-4D97-AF65-F5344CB8AC3E}">
        <p14:creationId xmlns:p14="http://schemas.microsoft.com/office/powerpoint/2010/main" val="31790060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8F6CE9-E738-4A61-9A3B-0E0787A2A341}"/>
              </a:ext>
            </a:extLst>
          </p:cNvPr>
          <p:cNvSpPr>
            <a:spLocks noGrp="1"/>
          </p:cNvSpPr>
          <p:nvPr>
            <p:ph idx="1"/>
          </p:nvPr>
        </p:nvSpPr>
        <p:spPr/>
        <p:txBody>
          <a:bodyPr/>
          <a:lstStyle/>
          <a:p>
            <a:pPr marL="82296" indent="0" algn="ctr">
              <a:buNone/>
            </a:pPr>
            <a:r>
              <a:rPr lang="en-US" sz="4000" strike="sngStrike" dirty="0">
                <a:solidFill>
                  <a:schemeClr val="bg1">
                    <a:lumMod val="65000"/>
                  </a:schemeClr>
                </a:solidFill>
                <a:latin typeface="AR JULIAN" panose="02000000000000000000" pitchFamily="2" charset="0"/>
              </a:rPr>
              <a:t>Keep Calm and Carry On</a:t>
            </a:r>
          </a:p>
          <a:p>
            <a:pPr marL="82296" indent="0" algn="ctr">
              <a:buNone/>
            </a:pPr>
            <a:endParaRPr lang="en-US" strike="sngStrike" dirty="0"/>
          </a:p>
          <a:p>
            <a:pPr marL="82296" indent="0">
              <a:buNone/>
            </a:pPr>
            <a:r>
              <a:rPr lang="en-US" dirty="0">
                <a:solidFill>
                  <a:schemeClr val="bg2">
                    <a:lumMod val="50000"/>
                  </a:schemeClr>
                </a:solidFill>
                <a:latin typeface="Kristen ITC" panose="03050502040202030202" pitchFamily="66" charset="0"/>
              </a:rPr>
              <a:t>Sometimes it’s OK to panic </a:t>
            </a:r>
          </a:p>
          <a:p>
            <a:pPr marL="82296" indent="0">
              <a:buNone/>
            </a:pPr>
            <a:r>
              <a:rPr lang="en-US" dirty="0">
                <a:solidFill>
                  <a:schemeClr val="bg2">
                    <a:lumMod val="50000"/>
                  </a:schemeClr>
                </a:solidFill>
                <a:latin typeface="Kristen ITC" panose="03050502040202030202" pitchFamily="66" charset="0"/>
              </a:rPr>
              <a:t>momentarily. But </a:t>
            </a:r>
            <a:r>
              <a:rPr lang="en-US" dirty="0" smtClean="0">
                <a:solidFill>
                  <a:schemeClr val="bg2">
                    <a:lumMod val="50000"/>
                  </a:schemeClr>
                </a:solidFill>
                <a:latin typeface="Kristen ITC" panose="03050502040202030202" pitchFamily="66" charset="0"/>
              </a:rPr>
              <a:t>it’s </a:t>
            </a:r>
            <a:r>
              <a:rPr lang="en-US" dirty="0">
                <a:solidFill>
                  <a:schemeClr val="bg2">
                    <a:lumMod val="50000"/>
                  </a:schemeClr>
                </a:solidFill>
                <a:latin typeface="Kristen ITC" panose="03050502040202030202" pitchFamily="66" charset="0"/>
              </a:rPr>
              <a:t>possible to carry on, with chocolate* and a little help from my ISchO peeps.</a:t>
            </a:r>
          </a:p>
          <a:p>
            <a:pPr marL="82296" indent="0">
              <a:buNone/>
            </a:pPr>
            <a:endParaRPr lang="en-US" sz="1100" dirty="0">
              <a:solidFill>
                <a:schemeClr val="bg2">
                  <a:lumMod val="50000"/>
                </a:schemeClr>
              </a:solidFill>
              <a:latin typeface="Kristen ITC" panose="03050502040202030202" pitchFamily="66" charset="0"/>
            </a:endParaRPr>
          </a:p>
          <a:p>
            <a:pPr marL="82296" indent="0">
              <a:buNone/>
            </a:pPr>
            <a:endParaRPr lang="en-US" sz="1100" dirty="0">
              <a:solidFill>
                <a:schemeClr val="bg2">
                  <a:lumMod val="50000"/>
                </a:schemeClr>
              </a:solidFill>
              <a:latin typeface="Kristen ITC" panose="03050502040202030202" pitchFamily="66" charset="0"/>
            </a:endParaRPr>
          </a:p>
          <a:p>
            <a:pPr marL="82296" indent="0">
              <a:buNone/>
            </a:pPr>
            <a:endParaRPr lang="en-US" sz="1100" dirty="0">
              <a:solidFill>
                <a:schemeClr val="bg2">
                  <a:lumMod val="50000"/>
                </a:schemeClr>
              </a:solidFill>
              <a:latin typeface="Kristen ITC" panose="03050502040202030202" pitchFamily="66" charset="0"/>
            </a:endParaRPr>
          </a:p>
          <a:p>
            <a:pPr marL="82296" indent="0">
              <a:buNone/>
            </a:pPr>
            <a:r>
              <a:rPr lang="en-US" sz="1200" dirty="0">
                <a:solidFill>
                  <a:schemeClr val="bg2">
                    <a:lumMod val="50000"/>
                  </a:schemeClr>
                </a:solidFill>
                <a:latin typeface="Kristen ITC" panose="03050502040202030202" pitchFamily="66" charset="0"/>
              </a:rPr>
              <a:t>* Acceptable </a:t>
            </a:r>
            <a:r>
              <a:rPr lang="en-US" sz="1200" dirty="0" smtClean="0">
                <a:solidFill>
                  <a:schemeClr val="bg2">
                    <a:lumMod val="50000"/>
                  </a:schemeClr>
                </a:solidFill>
                <a:latin typeface="Kristen ITC" panose="03050502040202030202" pitchFamily="66" charset="0"/>
              </a:rPr>
              <a:t>substitution;: </a:t>
            </a:r>
            <a:r>
              <a:rPr lang="en-US" sz="1200" dirty="0">
                <a:solidFill>
                  <a:schemeClr val="bg2">
                    <a:lumMod val="50000"/>
                  </a:schemeClr>
                </a:solidFill>
                <a:latin typeface="Kristen ITC" panose="03050502040202030202" pitchFamily="66" charset="0"/>
              </a:rPr>
              <a:t>Dunkin Donuts </a:t>
            </a:r>
            <a:r>
              <a:rPr lang="en-US" sz="1200" dirty="0" smtClean="0">
                <a:solidFill>
                  <a:schemeClr val="bg2">
                    <a:lumMod val="50000"/>
                  </a:schemeClr>
                </a:solidFill>
                <a:latin typeface="Kristen ITC" panose="03050502040202030202" pitchFamily="66" charset="0"/>
              </a:rPr>
              <a:t>munchkins</a:t>
            </a:r>
            <a:endParaRPr lang="en-US" sz="1200" dirty="0">
              <a:solidFill>
                <a:schemeClr val="bg2">
                  <a:lumMod val="50000"/>
                </a:schemeClr>
              </a:solidFill>
              <a:latin typeface="Kristen ITC" panose="03050502040202030202" pitchFamily="66" charset="0"/>
            </a:endParaRPr>
          </a:p>
        </p:txBody>
      </p:sp>
      <p:sp>
        <p:nvSpPr>
          <p:cNvPr id="4" name="Slide Number Placeholder 3">
            <a:extLst>
              <a:ext uri="{FF2B5EF4-FFF2-40B4-BE49-F238E27FC236}">
                <a16:creationId xmlns:a16="http://schemas.microsoft.com/office/drawing/2014/main" id="{48972672-A320-4AB7-80E9-248ED8E921D9}"/>
              </a:ext>
            </a:extLst>
          </p:cNvPr>
          <p:cNvSpPr>
            <a:spLocks noGrp="1"/>
          </p:cNvSpPr>
          <p:nvPr>
            <p:ph type="sldNum" sz="quarter" idx="12"/>
          </p:nvPr>
        </p:nvSpPr>
        <p:spPr/>
        <p:txBody>
          <a:bodyPr/>
          <a:lstStyle/>
          <a:p>
            <a:fld id="{D834CD4D-C718-4B23-B11B-22B5F79DA5C2}" type="slidenum">
              <a:rPr lang="en-US" smtClean="0"/>
              <a:pPr/>
              <a:t>31</a:t>
            </a:fld>
            <a:endParaRPr lang="en-US" dirty="0"/>
          </a:p>
        </p:txBody>
      </p:sp>
    </p:spTree>
    <p:extLst>
      <p:ext uri="{BB962C8B-B14F-4D97-AF65-F5344CB8AC3E}">
        <p14:creationId xmlns:p14="http://schemas.microsoft.com/office/powerpoint/2010/main" val="29713254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8E4AAE-2002-4C4D-AE6A-35E19EBBEDAE}"/>
              </a:ext>
            </a:extLst>
          </p:cNvPr>
          <p:cNvSpPr>
            <a:spLocks noGrp="1"/>
          </p:cNvSpPr>
          <p:nvPr>
            <p:ph idx="1"/>
          </p:nvPr>
        </p:nvSpPr>
        <p:spPr/>
        <p:txBody>
          <a:bodyPr/>
          <a:lstStyle/>
          <a:p>
            <a:pPr marL="82296" indent="0">
              <a:buNone/>
            </a:pPr>
            <a:endParaRPr lang="en-US" dirty="0"/>
          </a:p>
          <a:p>
            <a:pPr marL="82296" indent="0">
              <a:buNone/>
            </a:pPr>
            <a:endParaRPr lang="en-US" dirty="0"/>
          </a:p>
          <a:p>
            <a:pPr marL="82296" indent="0" algn="ctr">
              <a:buNone/>
            </a:pPr>
            <a:r>
              <a:rPr lang="en-US" sz="4400" dirty="0">
                <a:solidFill>
                  <a:schemeClr val="bg2">
                    <a:lumMod val="25000"/>
                  </a:schemeClr>
                </a:solidFill>
              </a:rPr>
              <a:t>Questions?</a:t>
            </a:r>
          </a:p>
        </p:txBody>
      </p:sp>
      <p:sp>
        <p:nvSpPr>
          <p:cNvPr id="4" name="Slide Number Placeholder 3">
            <a:extLst>
              <a:ext uri="{FF2B5EF4-FFF2-40B4-BE49-F238E27FC236}">
                <a16:creationId xmlns:a16="http://schemas.microsoft.com/office/drawing/2014/main" id="{C6B1EA63-4D52-47B0-8FEC-012EAF262991}"/>
              </a:ext>
            </a:extLst>
          </p:cNvPr>
          <p:cNvSpPr>
            <a:spLocks noGrp="1"/>
          </p:cNvSpPr>
          <p:nvPr>
            <p:ph type="sldNum" sz="quarter" idx="12"/>
          </p:nvPr>
        </p:nvSpPr>
        <p:spPr/>
        <p:txBody>
          <a:bodyPr/>
          <a:lstStyle/>
          <a:p>
            <a:fld id="{D834CD4D-C718-4B23-B11B-22B5F79DA5C2}" type="slidenum">
              <a:rPr lang="en-US" smtClean="0"/>
              <a:pPr/>
              <a:t>32</a:t>
            </a:fld>
            <a:endParaRPr lang="en-US" dirty="0"/>
          </a:p>
        </p:txBody>
      </p:sp>
    </p:spTree>
    <p:extLst>
      <p:ext uri="{BB962C8B-B14F-4D97-AF65-F5344CB8AC3E}">
        <p14:creationId xmlns:p14="http://schemas.microsoft.com/office/powerpoint/2010/main" val="1155117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066800" y="152400"/>
            <a:ext cx="7467600" cy="990600"/>
          </a:xfrm>
        </p:spPr>
        <p:txBody>
          <a:bodyPr>
            <a:normAutofit/>
          </a:bodyPr>
          <a:lstStyle/>
          <a:p>
            <a:r>
              <a:rPr lang="en-US" sz="4000" b="1" dirty="0"/>
              <a:t>ISchO vs. ISO</a:t>
            </a:r>
          </a:p>
        </p:txBody>
      </p:sp>
      <p:sp>
        <p:nvSpPr>
          <p:cNvPr id="64515" name="Rectangle 3"/>
          <p:cNvSpPr>
            <a:spLocks noGrp="1" noChangeArrowheads="1"/>
          </p:cNvSpPr>
          <p:nvPr>
            <p:ph idx="1"/>
          </p:nvPr>
        </p:nvSpPr>
        <p:spPr>
          <a:xfrm>
            <a:off x="990600" y="1447800"/>
            <a:ext cx="7498080" cy="4800600"/>
          </a:xfrm>
        </p:spPr>
        <p:txBody>
          <a:bodyPr>
            <a:normAutofit/>
          </a:bodyPr>
          <a:lstStyle/>
          <a:p>
            <a:pPr marL="82296" indent="0">
              <a:buNone/>
            </a:pPr>
            <a:r>
              <a:rPr lang="en-US" sz="2400" dirty="0">
                <a:solidFill>
                  <a:schemeClr val="bg2">
                    <a:lumMod val="50000"/>
                  </a:schemeClr>
                </a:solidFill>
              </a:rPr>
              <a:t>International Scholars Office (ISchO):</a:t>
            </a:r>
            <a:endParaRPr lang="en-US" sz="2400" dirty="0">
              <a:solidFill>
                <a:schemeClr val="bg2">
                  <a:lumMod val="25000"/>
                </a:schemeClr>
              </a:solidFill>
            </a:endParaRPr>
          </a:p>
          <a:p>
            <a:r>
              <a:rPr lang="en-US" sz="2400" dirty="0">
                <a:solidFill>
                  <a:schemeClr val="bg2">
                    <a:lumMod val="25000"/>
                  </a:schemeClr>
                </a:solidFill>
              </a:rPr>
              <a:t>Reports to Vice President for Research. </a:t>
            </a:r>
          </a:p>
          <a:p>
            <a:r>
              <a:rPr lang="en-US" sz="2400" dirty="0">
                <a:solidFill>
                  <a:schemeClr val="bg2">
                    <a:lumMod val="25000"/>
                  </a:schemeClr>
                </a:solidFill>
              </a:rPr>
              <a:t>Processes visa-related documentation for </a:t>
            </a:r>
            <a:r>
              <a:rPr lang="en-US" sz="2400" dirty="0">
                <a:solidFill>
                  <a:schemeClr val="bg2">
                    <a:lumMod val="50000"/>
                  </a:schemeClr>
                </a:solidFill>
              </a:rPr>
              <a:t>academic level researchers and teachers </a:t>
            </a:r>
            <a:r>
              <a:rPr lang="en-US" sz="2400" dirty="0">
                <a:solidFill>
                  <a:schemeClr val="bg2">
                    <a:lumMod val="25000"/>
                  </a:schemeClr>
                </a:solidFill>
              </a:rPr>
              <a:t>at MIT. </a:t>
            </a:r>
          </a:p>
          <a:p>
            <a:pPr marL="82296" indent="0">
              <a:buNone/>
            </a:pPr>
            <a:endParaRPr lang="en-US" sz="2400" dirty="0">
              <a:solidFill>
                <a:schemeClr val="bg2">
                  <a:lumMod val="25000"/>
                </a:schemeClr>
              </a:solidFill>
            </a:endParaRPr>
          </a:p>
          <a:p>
            <a:pPr marL="82296" indent="0">
              <a:buNone/>
            </a:pPr>
            <a:r>
              <a:rPr lang="en-US" sz="2400" dirty="0">
                <a:solidFill>
                  <a:schemeClr val="bg2">
                    <a:lumMod val="50000"/>
                  </a:schemeClr>
                </a:solidFill>
              </a:rPr>
              <a:t>International Students Office (ISO):</a:t>
            </a:r>
            <a:endParaRPr lang="en-US" sz="2400" dirty="0">
              <a:solidFill>
                <a:schemeClr val="bg2">
                  <a:lumMod val="25000"/>
                </a:schemeClr>
              </a:solidFill>
            </a:endParaRPr>
          </a:p>
          <a:p>
            <a:r>
              <a:rPr lang="en-US" sz="2400" dirty="0">
                <a:solidFill>
                  <a:schemeClr val="bg2">
                    <a:lumMod val="25000"/>
                  </a:schemeClr>
                </a:solidFill>
              </a:rPr>
              <a:t>Reports to Vice Chancellor.</a:t>
            </a:r>
          </a:p>
          <a:p>
            <a:r>
              <a:rPr lang="en-US" sz="2400" dirty="0">
                <a:solidFill>
                  <a:schemeClr val="bg2">
                    <a:lumMod val="25000"/>
                  </a:schemeClr>
                </a:solidFill>
              </a:rPr>
              <a:t>Processes visa-related documentation for international grad and undergrad </a:t>
            </a:r>
            <a:r>
              <a:rPr lang="en-US" sz="2400" dirty="0">
                <a:solidFill>
                  <a:schemeClr val="bg2">
                    <a:lumMod val="50000"/>
                  </a:schemeClr>
                </a:solidFill>
              </a:rPr>
              <a:t>students</a:t>
            </a:r>
            <a:r>
              <a:rPr lang="en-US" sz="2400" dirty="0">
                <a:solidFill>
                  <a:schemeClr val="bg2">
                    <a:lumMod val="25000"/>
                  </a:schemeClr>
                </a:solidFill>
              </a:rPr>
              <a:t> pursuing MIT degrees and </a:t>
            </a:r>
            <a:r>
              <a:rPr lang="en-US" sz="2400" dirty="0">
                <a:solidFill>
                  <a:schemeClr val="bg2">
                    <a:lumMod val="50000"/>
                  </a:schemeClr>
                </a:solidFill>
              </a:rPr>
              <a:t>visiting students.</a:t>
            </a:r>
          </a:p>
        </p:txBody>
      </p:sp>
      <p:sp>
        <p:nvSpPr>
          <p:cNvPr id="4" name="Slide Number Placeholder 5"/>
          <p:cNvSpPr>
            <a:spLocks noGrp="1"/>
          </p:cNvSpPr>
          <p:nvPr>
            <p:ph type="sldNum" sz="quarter" idx="12"/>
          </p:nvPr>
        </p:nvSpPr>
        <p:spPr/>
        <p:txBody>
          <a:bodyPr>
            <a:normAutofit/>
          </a:bodyPr>
          <a:lstStyle/>
          <a:p>
            <a:fld id="{37489649-CFE7-45AB-B96C-87E966AD47C2}" type="slidenum">
              <a:rPr lang="en-US"/>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143000" y="304800"/>
            <a:ext cx="7162800" cy="914400"/>
          </a:xfrm>
        </p:spPr>
        <p:txBody>
          <a:bodyPr/>
          <a:lstStyle/>
          <a:p>
            <a:r>
              <a:rPr lang="en-US" sz="4000" b="1" dirty="0">
                <a:solidFill>
                  <a:schemeClr val="bg2">
                    <a:lumMod val="25000"/>
                  </a:schemeClr>
                </a:solidFill>
              </a:rPr>
              <a:t>ISchO Website</a:t>
            </a:r>
          </a:p>
        </p:txBody>
      </p:sp>
      <p:sp>
        <p:nvSpPr>
          <p:cNvPr id="65539" name="Rectangle 3"/>
          <p:cNvSpPr>
            <a:spLocks noGrp="1" noChangeArrowheads="1"/>
          </p:cNvSpPr>
          <p:nvPr>
            <p:ph idx="1"/>
          </p:nvPr>
        </p:nvSpPr>
        <p:spPr>
          <a:xfrm>
            <a:off x="1219200" y="1295400"/>
            <a:ext cx="7467600" cy="5410200"/>
          </a:xfrm>
        </p:spPr>
        <p:txBody>
          <a:bodyPr>
            <a:normAutofit/>
          </a:bodyPr>
          <a:lstStyle/>
          <a:p>
            <a:pPr marL="82296" indent="0" algn="ctr">
              <a:spcBef>
                <a:spcPts val="0"/>
              </a:spcBef>
              <a:buNone/>
            </a:pPr>
            <a:r>
              <a:rPr lang="en-US" sz="2400" b="1" dirty="0">
                <a:solidFill>
                  <a:schemeClr val="bg2">
                    <a:lumMod val="50000"/>
                  </a:schemeClr>
                </a:solidFill>
                <a:hlinkClick r:id="rId2"/>
              </a:rPr>
              <a:t>http://web.mit.edu/scholars</a:t>
            </a:r>
            <a:endParaRPr lang="en-US" sz="2400" b="1" dirty="0">
              <a:solidFill>
                <a:schemeClr val="bg2">
                  <a:lumMod val="50000"/>
                </a:schemeClr>
              </a:solidFill>
            </a:endParaRPr>
          </a:p>
          <a:p>
            <a:pPr marL="82296" indent="0" algn="ctr">
              <a:spcBef>
                <a:spcPts val="0"/>
              </a:spcBef>
              <a:buNone/>
            </a:pPr>
            <a:endParaRPr lang="en-US" sz="1200" dirty="0">
              <a:solidFill>
                <a:schemeClr val="bg2">
                  <a:lumMod val="25000"/>
                </a:schemeClr>
              </a:solidFill>
            </a:endParaRPr>
          </a:p>
          <a:p>
            <a:pPr marL="82296" indent="0">
              <a:spcBef>
                <a:spcPts val="0"/>
              </a:spcBef>
              <a:buNone/>
            </a:pPr>
            <a:r>
              <a:rPr lang="en-US" sz="2400" dirty="0">
                <a:solidFill>
                  <a:schemeClr val="bg2">
                    <a:lumMod val="25000"/>
                  </a:schemeClr>
                </a:solidFill>
              </a:rPr>
              <a:t>  “Administrators” tab: Resources for DLCs</a:t>
            </a:r>
          </a:p>
          <a:p>
            <a:pPr marL="82296" indent="0">
              <a:spcBef>
                <a:spcPts val="0"/>
              </a:spcBef>
              <a:buNone/>
            </a:pPr>
            <a:r>
              <a:rPr lang="en-US" sz="2400" dirty="0">
                <a:solidFill>
                  <a:schemeClr val="bg2">
                    <a:lumMod val="25000"/>
                  </a:schemeClr>
                </a:solidFill>
              </a:rPr>
              <a:t>  MIT policies on visa sponsorship</a:t>
            </a:r>
          </a:p>
          <a:p>
            <a:pPr marL="82296" indent="0">
              <a:spcBef>
                <a:spcPts val="0"/>
              </a:spcBef>
              <a:buNone/>
            </a:pPr>
            <a:r>
              <a:rPr lang="en-US" sz="2400" dirty="0">
                <a:solidFill>
                  <a:schemeClr val="bg2">
                    <a:lumMod val="25000"/>
                  </a:schemeClr>
                </a:solidFill>
              </a:rPr>
              <a:t>  General info. about different visas</a:t>
            </a:r>
          </a:p>
          <a:p>
            <a:pPr marL="82296" indent="0">
              <a:spcBef>
                <a:spcPts val="0"/>
              </a:spcBef>
              <a:buNone/>
            </a:pPr>
            <a:r>
              <a:rPr lang="en-US" sz="2400" dirty="0">
                <a:solidFill>
                  <a:schemeClr val="bg2">
                    <a:lumMod val="25000"/>
                  </a:schemeClr>
                </a:solidFill>
              </a:rPr>
              <a:t>  Visa screening forms (should be used by designated HR    </a:t>
            </a:r>
          </a:p>
          <a:p>
            <a:pPr marL="82296" indent="0">
              <a:spcBef>
                <a:spcPts val="0"/>
              </a:spcBef>
              <a:buNone/>
            </a:pPr>
            <a:r>
              <a:rPr lang="en-US" sz="2400" dirty="0">
                <a:solidFill>
                  <a:schemeClr val="bg2">
                    <a:lumMod val="25000"/>
                  </a:schemeClr>
                </a:solidFill>
              </a:rPr>
              <a:t>  admins only)</a:t>
            </a:r>
          </a:p>
          <a:p>
            <a:pPr marL="82296" indent="0">
              <a:spcBef>
                <a:spcPts val="0"/>
              </a:spcBef>
              <a:buNone/>
            </a:pPr>
            <a:endParaRPr lang="en-US" sz="2400" dirty="0">
              <a:solidFill>
                <a:schemeClr val="bg2">
                  <a:lumMod val="25000"/>
                </a:schemeClr>
              </a:solidFill>
            </a:endParaRPr>
          </a:p>
          <a:p>
            <a:pPr marL="82296" indent="0">
              <a:spcBef>
                <a:spcPts val="0"/>
              </a:spcBef>
              <a:buNone/>
            </a:pPr>
            <a:r>
              <a:rPr lang="en-US" sz="2400" dirty="0">
                <a:solidFill>
                  <a:schemeClr val="bg2">
                    <a:lumMod val="25000"/>
                  </a:schemeClr>
                </a:solidFill>
              </a:rPr>
              <a:t>“International Scholars” tab: Info. for scholars on travel,  </a:t>
            </a:r>
          </a:p>
          <a:p>
            <a:pPr marL="82296" indent="0">
              <a:spcBef>
                <a:spcPts val="0"/>
              </a:spcBef>
              <a:buNone/>
            </a:pPr>
            <a:r>
              <a:rPr lang="en-US" sz="2400" dirty="0">
                <a:solidFill>
                  <a:schemeClr val="bg2">
                    <a:lumMod val="25000"/>
                  </a:schemeClr>
                </a:solidFill>
              </a:rPr>
              <a:t> visas, cost of living, family resource</a:t>
            </a:r>
            <a:r>
              <a:rPr lang="en-US" sz="2400" dirty="0">
                <a:solidFill>
                  <a:schemeClr val="tx2">
                    <a:lumMod val="75000"/>
                  </a:schemeClr>
                </a:solidFill>
              </a:rPr>
              <a:t>s, </a:t>
            </a:r>
            <a:r>
              <a:rPr lang="en-US" sz="2400" dirty="0">
                <a:solidFill>
                  <a:srgbClr val="FF0000"/>
                </a:solidFill>
              </a:rPr>
              <a:t>taxes</a:t>
            </a:r>
          </a:p>
          <a:p>
            <a:pPr marL="82296" indent="0">
              <a:spcBef>
                <a:spcPts val="0"/>
              </a:spcBef>
              <a:buNone/>
            </a:pPr>
            <a:r>
              <a:rPr lang="en-US" sz="2400" dirty="0">
                <a:solidFill>
                  <a:schemeClr val="bg2">
                    <a:lumMod val="25000"/>
                  </a:schemeClr>
                </a:solidFill>
              </a:rPr>
              <a:t>  Announcements, immigration developments (such as the </a:t>
            </a:r>
          </a:p>
          <a:p>
            <a:pPr marL="82296" indent="0">
              <a:spcBef>
                <a:spcPts val="0"/>
              </a:spcBef>
              <a:buNone/>
            </a:pPr>
            <a:r>
              <a:rPr lang="en-US" sz="2400" dirty="0">
                <a:solidFill>
                  <a:schemeClr val="bg2">
                    <a:lumMod val="25000"/>
                  </a:schemeClr>
                </a:solidFill>
              </a:rPr>
              <a:t>  Travel Ban), also “Major Immigration Updates” page</a:t>
            </a:r>
          </a:p>
          <a:p>
            <a:pPr marL="82296" indent="0">
              <a:spcBef>
                <a:spcPts val="0"/>
              </a:spcBef>
              <a:buNone/>
            </a:pPr>
            <a:r>
              <a:rPr lang="en-US" sz="2400" dirty="0">
                <a:solidFill>
                  <a:schemeClr val="bg2">
                    <a:lumMod val="25000"/>
                  </a:schemeClr>
                </a:solidFill>
              </a:rPr>
              <a:t>  Monthly Newsletter </a:t>
            </a:r>
            <a:r>
              <a:rPr lang="en-US" sz="2400" i="1" dirty="0">
                <a:solidFill>
                  <a:schemeClr val="bg2">
                    <a:lumMod val="25000"/>
                  </a:schemeClr>
                </a:solidFill>
              </a:rPr>
              <a:t>Newcomers Almanac</a:t>
            </a:r>
          </a:p>
        </p:txBody>
      </p:sp>
      <p:sp>
        <p:nvSpPr>
          <p:cNvPr id="4" name="Slide Number Placeholder 5"/>
          <p:cNvSpPr>
            <a:spLocks noGrp="1"/>
          </p:cNvSpPr>
          <p:nvPr>
            <p:ph type="sldNum" sz="quarter" idx="12"/>
          </p:nvPr>
        </p:nvSpPr>
        <p:spPr/>
        <p:txBody>
          <a:bodyPr>
            <a:normAutofit/>
          </a:bodyPr>
          <a:lstStyle/>
          <a:p>
            <a:fld id="{7E6113F5-6489-4D4F-B222-1F876D366947}" type="slidenum">
              <a:rPr lang="en-US"/>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 Some Statistics</a:t>
            </a:r>
            <a:endParaRPr lang="en-US" b="1" dirty="0"/>
          </a:p>
        </p:txBody>
      </p:sp>
      <p:sp>
        <p:nvSpPr>
          <p:cNvPr id="3" name="Content Placeholder 2"/>
          <p:cNvSpPr>
            <a:spLocks noGrp="1"/>
          </p:cNvSpPr>
          <p:nvPr>
            <p:ph idx="1"/>
          </p:nvPr>
        </p:nvSpPr>
        <p:spPr/>
        <p:txBody>
          <a:bodyPr/>
          <a:lstStyle/>
          <a:p>
            <a:pPr marL="82296" indent="0">
              <a:buNone/>
            </a:pPr>
            <a:endParaRPr lang="en-US" b="1" dirty="0">
              <a:solidFill>
                <a:schemeClr val="bg2">
                  <a:lumMod val="25000"/>
                </a:schemeClr>
              </a:solidFill>
            </a:endParaRPr>
          </a:p>
          <a:p>
            <a:pPr marL="82296" indent="0">
              <a:buNone/>
            </a:pPr>
            <a:r>
              <a:rPr lang="en-US" b="1" dirty="0">
                <a:solidFill>
                  <a:schemeClr val="bg2">
                    <a:lumMod val="25000"/>
                  </a:schemeClr>
                </a:solidFill>
              </a:rPr>
              <a:t>International Faculty Hires</a:t>
            </a:r>
            <a:endParaRPr lang="en-US" dirty="0"/>
          </a:p>
          <a:p>
            <a:pPr marL="82296" indent="0">
              <a:buNone/>
            </a:pPr>
            <a:r>
              <a:rPr lang="en-US" dirty="0"/>
              <a:t>The number of international faculty hires, expressed as a percentage of all faculty hires, can range from </a:t>
            </a:r>
            <a:r>
              <a:rPr lang="en-US" dirty="0" smtClean="0"/>
              <a:t>30 </a:t>
            </a:r>
            <a:r>
              <a:rPr lang="en-US" dirty="0"/>
              <a:t>- 50% from year to year.</a:t>
            </a:r>
          </a:p>
          <a:p>
            <a:pPr marL="82296" indent="0">
              <a:buNone/>
            </a:pPr>
            <a:r>
              <a:rPr lang="en-US" dirty="0"/>
              <a:t>		</a:t>
            </a:r>
            <a:endParaRPr lang="en-US" sz="4400" dirty="0"/>
          </a:p>
        </p:txBody>
      </p:sp>
      <p:sp>
        <p:nvSpPr>
          <p:cNvPr id="4" name="Slide Number Placeholder 3"/>
          <p:cNvSpPr>
            <a:spLocks noGrp="1"/>
          </p:cNvSpPr>
          <p:nvPr>
            <p:ph type="sldNum" sz="quarter" idx="12"/>
          </p:nvPr>
        </p:nvSpPr>
        <p:spPr/>
        <p:txBody>
          <a:bodyPr/>
          <a:lstStyle/>
          <a:p>
            <a:fld id="{D834CD4D-C718-4B23-B11B-22B5F79DA5C2}" type="slidenum">
              <a:rPr lang="en-US" smtClean="0"/>
              <a:pPr/>
              <a:t>6</a:t>
            </a:fld>
            <a:endParaRPr lang="en-US" dirty="0"/>
          </a:p>
        </p:txBody>
      </p:sp>
    </p:spTree>
    <p:extLst>
      <p:ext uri="{BB962C8B-B14F-4D97-AF65-F5344CB8AC3E}">
        <p14:creationId xmlns:p14="http://schemas.microsoft.com/office/powerpoint/2010/main" val="1051357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1447800"/>
            <a:ext cx="7028688" cy="4800600"/>
          </a:xfrm>
        </p:spPr>
        <p:txBody>
          <a:bodyPr>
            <a:noAutofit/>
          </a:bodyPr>
          <a:lstStyle/>
          <a:p>
            <a:pPr marL="82296" indent="0">
              <a:buNone/>
            </a:pPr>
            <a:r>
              <a:rPr lang="en-US" sz="2400" dirty="0">
                <a:solidFill>
                  <a:srgbClr val="000099"/>
                </a:solidFill>
              </a:rPr>
              <a:t>1997-98:	1407 scholars</a:t>
            </a:r>
          </a:p>
          <a:p>
            <a:pPr marL="82296" indent="0">
              <a:buNone/>
            </a:pPr>
            <a:r>
              <a:rPr lang="en-US" sz="2400" dirty="0">
                <a:solidFill>
                  <a:srgbClr val="000099"/>
                </a:solidFill>
              </a:rPr>
              <a:t>2017-18: 	2345 scholars</a:t>
            </a:r>
          </a:p>
          <a:p>
            <a:pPr marL="82296" indent="0">
              <a:buNone/>
            </a:pPr>
            <a:endParaRPr lang="en-US" sz="1200" dirty="0">
              <a:solidFill>
                <a:srgbClr val="000099"/>
              </a:solidFill>
            </a:endParaRPr>
          </a:p>
          <a:p>
            <a:pPr marL="82296" indent="0">
              <a:buNone/>
            </a:pPr>
            <a:r>
              <a:rPr lang="en-US" sz="2400" dirty="0">
                <a:solidFill>
                  <a:srgbClr val="000099"/>
                </a:solidFill>
              </a:rPr>
              <a:t>(Peak so far was in 2015-2016:  2436)</a:t>
            </a:r>
          </a:p>
          <a:p>
            <a:pPr marL="82296" indent="0">
              <a:buNone/>
            </a:pPr>
            <a:endParaRPr lang="en-US" sz="1200" dirty="0">
              <a:solidFill>
                <a:srgbClr val="7030A0"/>
              </a:solidFill>
            </a:endParaRPr>
          </a:p>
          <a:p>
            <a:pPr marL="82296" indent="0">
              <a:buNone/>
            </a:pPr>
            <a:r>
              <a:rPr lang="en-US" sz="2400" dirty="0">
                <a:solidFill>
                  <a:srgbClr val="7030A0"/>
                </a:solidFill>
              </a:rPr>
              <a:t>From 92 countries, in 70 DLCs, in 16 different visa categories.</a:t>
            </a:r>
          </a:p>
          <a:p>
            <a:pPr marL="82296" indent="0">
              <a:buNone/>
            </a:pPr>
            <a:endParaRPr lang="en-US" sz="1200" dirty="0">
              <a:solidFill>
                <a:srgbClr val="7030A0"/>
              </a:solidFill>
            </a:endParaRPr>
          </a:p>
          <a:p>
            <a:pPr marL="82296" indent="0">
              <a:buNone/>
            </a:pPr>
            <a:r>
              <a:rPr lang="en-US" sz="2400" dirty="0">
                <a:solidFill>
                  <a:srgbClr val="468A87"/>
                </a:solidFill>
              </a:rPr>
              <a:t>60% of all “visiting” appointments </a:t>
            </a:r>
          </a:p>
          <a:p>
            <a:pPr marL="82296" indent="0">
              <a:buNone/>
            </a:pPr>
            <a:r>
              <a:rPr lang="en-US" sz="2400" dirty="0">
                <a:solidFill>
                  <a:srgbClr val="468A87"/>
                </a:solidFill>
              </a:rPr>
              <a:t>65% of all “postdoc” appointments</a:t>
            </a:r>
          </a:p>
          <a:p>
            <a:pPr marL="82296" indent="0">
              <a:buNone/>
            </a:pPr>
            <a:endParaRPr lang="en-US" sz="1200" dirty="0">
              <a:solidFill>
                <a:srgbClr val="7030A0"/>
              </a:solidFill>
            </a:endParaRPr>
          </a:p>
          <a:p>
            <a:pPr marL="82296" indent="0">
              <a:buNone/>
            </a:pPr>
            <a:r>
              <a:rPr lang="en-US" sz="2400" dirty="0">
                <a:solidFill>
                  <a:srgbClr val="7030A0"/>
                </a:solidFill>
              </a:rPr>
              <a:t>Women 25%		Men 75%</a:t>
            </a:r>
          </a:p>
        </p:txBody>
      </p:sp>
      <p:sp>
        <p:nvSpPr>
          <p:cNvPr id="4" name="Slide Number Placeholder 3"/>
          <p:cNvSpPr>
            <a:spLocks noGrp="1"/>
          </p:cNvSpPr>
          <p:nvPr>
            <p:ph type="sldNum" sz="quarter" idx="12"/>
          </p:nvPr>
        </p:nvSpPr>
        <p:spPr/>
        <p:txBody>
          <a:bodyPr/>
          <a:lstStyle/>
          <a:p>
            <a:fld id="{D834CD4D-C718-4B23-B11B-22B5F79DA5C2}" type="slidenum">
              <a:rPr lang="en-US" smtClean="0"/>
              <a:pPr/>
              <a:t>7</a:t>
            </a:fld>
            <a:endParaRPr lang="en-US" dirty="0"/>
          </a:p>
        </p:txBody>
      </p:sp>
      <p:sp>
        <p:nvSpPr>
          <p:cNvPr id="5" name="Title 1"/>
          <p:cNvSpPr>
            <a:spLocks noGrp="1"/>
          </p:cNvSpPr>
          <p:nvPr>
            <p:ph type="title"/>
          </p:nvPr>
        </p:nvSpPr>
        <p:spPr/>
        <p:txBody>
          <a:bodyPr>
            <a:noAutofit/>
          </a:bodyPr>
          <a:lstStyle/>
          <a:p>
            <a:r>
              <a:rPr lang="en-US" sz="3200" b="1" dirty="0"/>
              <a:t>   20 Year Growth in</a:t>
            </a:r>
            <a:br>
              <a:rPr lang="en-US" sz="3200" b="1" dirty="0"/>
            </a:br>
            <a:r>
              <a:rPr lang="en-US" sz="3200" b="1" dirty="0"/>
              <a:t>   International Scholars Numbers</a:t>
            </a:r>
          </a:p>
        </p:txBody>
      </p:sp>
    </p:spTree>
    <p:extLst>
      <p:ext uri="{BB962C8B-B14F-4D97-AF65-F5344CB8AC3E}">
        <p14:creationId xmlns:p14="http://schemas.microsoft.com/office/powerpoint/2010/main" val="2734602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 By Geographic Region</a:t>
            </a:r>
          </a:p>
        </p:txBody>
      </p:sp>
      <p:sp>
        <p:nvSpPr>
          <p:cNvPr id="4" name="Slide Number Placeholder 3"/>
          <p:cNvSpPr>
            <a:spLocks noGrp="1"/>
          </p:cNvSpPr>
          <p:nvPr>
            <p:ph type="sldNum" sz="quarter" idx="12"/>
          </p:nvPr>
        </p:nvSpPr>
        <p:spPr/>
        <p:txBody>
          <a:bodyPr/>
          <a:lstStyle/>
          <a:p>
            <a:fld id="{D834CD4D-C718-4B23-B11B-22B5F79DA5C2}" type="slidenum">
              <a:rPr lang="en-US" smtClean="0"/>
              <a:pPr/>
              <a:t>8</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818489917"/>
              </p:ext>
            </p:extLst>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4063161975"/>
              </p:ext>
            </p:extLst>
          </p:nvPr>
        </p:nvGraphicFramePr>
        <p:xfrm>
          <a:off x="1435100" y="1459345"/>
          <a:ext cx="70231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5695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371600" y="381000"/>
            <a:ext cx="7467600" cy="990600"/>
          </a:xfrm>
        </p:spPr>
        <p:txBody>
          <a:bodyPr>
            <a:noAutofit/>
          </a:bodyPr>
          <a:lstStyle/>
          <a:p>
            <a:r>
              <a:rPr lang="en-US" sz="3600" b="1" dirty="0"/>
              <a:t>International Scholar Population</a:t>
            </a:r>
          </a:p>
        </p:txBody>
      </p:sp>
      <p:sp>
        <p:nvSpPr>
          <p:cNvPr id="31747" name="Rectangle 3"/>
          <p:cNvSpPr>
            <a:spLocks noGrp="1" noChangeArrowheads="1"/>
          </p:cNvSpPr>
          <p:nvPr>
            <p:ph idx="1"/>
          </p:nvPr>
        </p:nvSpPr>
        <p:spPr>
          <a:xfrm>
            <a:off x="1143000" y="1371600"/>
            <a:ext cx="7315200" cy="5181600"/>
          </a:xfrm>
        </p:spPr>
        <p:txBody>
          <a:bodyPr>
            <a:noAutofit/>
          </a:bodyPr>
          <a:lstStyle/>
          <a:p>
            <a:pPr marL="82296" indent="0">
              <a:lnSpc>
                <a:spcPct val="90000"/>
              </a:lnSpc>
              <a:buNone/>
            </a:pPr>
            <a:r>
              <a:rPr lang="en-US" u="sng" dirty="0">
                <a:solidFill>
                  <a:schemeClr val="bg2">
                    <a:lumMod val="25000"/>
                  </a:schemeClr>
                </a:solidFill>
              </a:rPr>
              <a:t>Top 10 Countries</a:t>
            </a:r>
            <a:r>
              <a:rPr lang="en-US" dirty="0">
                <a:solidFill>
                  <a:schemeClr val="bg2">
                    <a:lumMod val="25000"/>
                  </a:schemeClr>
                </a:solidFill>
              </a:rPr>
              <a:t>: </a:t>
            </a:r>
            <a:br>
              <a:rPr lang="en-US" dirty="0">
                <a:solidFill>
                  <a:schemeClr val="bg2">
                    <a:lumMod val="25000"/>
                  </a:schemeClr>
                </a:solidFill>
              </a:rPr>
            </a:br>
            <a:r>
              <a:rPr lang="en-US" dirty="0">
                <a:solidFill>
                  <a:schemeClr val="bg2">
                    <a:lumMod val="25000"/>
                  </a:schemeClr>
                </a:solidFill>
              </a:rPr>
              <a:t>P.R. China, India, South Korea, Germany, Canada, Japan, France, Italy, Spain, Israel</a:t>
            </a:r>
          </a:p>
          <a:p>
            <a:pPr marL="82296" indent="0">
              <a:lnSpc>
                <a:spcPct val="90000"/>
              </a:lnSpc>
              <a:buNone/>
            </a:pPr>
            <a:endParaRPr lang="en-US" sz="2800" dirty="0">
              <a:solidFill>
                <a:schemeClr val="bg2">
                  <a:lumMod val="25000"/>
                </a:schemeClr>
              </a:solidFill>
            </a:endParaRPr>
          </a:p>
          <a:p>
            <a:pPr marL="82296" indent="0">
              <a:lnSpc>
                <a:spcPct val="90000"/>
              </a:lnSpc>
              <a:buNone/>
            </a:pPr>
            <a:r>
              <a:rPr lang="en-US" u="sng" dirty="0">
                <a:solidFill>
                  <a:schemeClr val="bg2">
                    <a:lumMod val="25000"/>
                  </a:schemeClr>
                </a:solidFill>
              </a:rPr>
              <a:t>Top 10 DLCs</a:t>
            </a:r>
            <a:r>
              <a:rPr lang="en-US" dirty="0">
                <a:solidFill>
                  <a:schemeClr val="bg2">
                    <a:lumMod val="25000"/>
                  </a:schemeClr>
                </a:solidFill>
              </a:rPr>
              <a:t>:</a:t>
            </a:r>
            <a:r>
              <a:rPr lang="en-US" sz="2800" dirty="0">
                <a:solidFill>
                  <a:schemeClr val="bg2">
                    <a:lumMod val="25000"/>
                  </a:schemeClr>
                </a:solidFill>
              </a:rPr>
              <a:t/>
            </a:r>
            <a:br>
              <a:rPr lang="en-US" sz="2800" dirty="0">
                <a:solidFill>
                  <a:schemeClr val="bg2">
                    <a:lumMod val="25000"/>
                  </a:schemeClr>
                </a:solidFill>
              </a:rPr>
            </a:br>
            <a:r>
              <a:rPr lang="en-US" dirty="0">
                <a:solidFill>
                  <a:schemeClr val="bg2">
                    <a:lumMod val="25000"/>
                  </a:schemeClr>
                </a:solidFill>
              </a:rPr>
              <a:t>Mechanical Eng., RLE, Chemistry, </a:t>
            </a:r>
          </a:p>
          <a:p>
            <a:pPr marL="82296" indent="0">
              <a:lnSpc>
                <a:spcPct val="90000"/>
              </a:lnSpc>
              <a:buNone/>
            </a:pPr>
            <a:r>
              <a:rPr lang="en-US" dirty="0">
                <a:solidFill>
                  <a:schemeClr val="bg2">
                    <a:lumMod val="25000"/>
                  </a:schemeClr>
                </a:solidFill>
              </a:rPr>
              <a:t>Koch Institute, CSAIL, Chemical Eng., </a:t>
            </a:r>
          </a:p>
          <a:p>
            <a:pPr marL="82296" indent="0">
              <a:lnSpc>
                <a:spcPct val="90000"/>
              </a:lnSpc>
              <a:buNone/>
            </a:pPr>
            <a:r>
              <a:rPr lang="en-US" dirty="0">
                <a:solidFill>
                  <a:schemeClr val="bg2">
                    <a:lumMod val="25000"/>
                  </a:schemeClr>
                </a:solidFill>
              </a:rPr>
              <a:t>Biological Eng., Physics, Sloan, </a:t>
            </a:r>
          </a:p>
          <a:p>
            <a:pPr marL="82296" indent="0">
              <a:lnSpc>
                <a:spcPct val="90000"/>
              </a:lnSpc>
              <a:buNone/>
            </a:pPr>
            <a:r>
              <a:rPr lang="en-US" dirty="0">
                <a:solidFill>
                  <a:schemeClr val="bg2">
                    <a:lumMod val="25000"/>
                  </a:schemeClr>
                </a:solidFill>
              </a:rPr>
              <a:t>McGovern Inst.</a:t>
            </a:r>
          </a:p>
        </p:txBody>
      </p:sp>
      <p:sp>
        <p:nvSpPr>
          <p:cNvPr id="4" name="Slide Number Placeholder 5"/>
          <p:cNvSpPr>
            <a:spLocks noGrp="1"/>
          </p:cNvSpPr>
          <p:nvPr>
            <p:ph type="sldNum" sz="quarter" idx="12"/>
          </p:nvPr>
        </p:nvSpPr>
        <p:spPr/>
        <p:txBody>
          <a:bodyPr>
            <a:normAutofit/>
          </a:bodyPr>
          <a:lstStyle/>
          <a:p>
            <a:fld id="{91E03E78-5947-4358-96D8-D3EC869184B1}" type="slidenum">
              <a:rPr lang="en-US"/>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4354</TotalTime>
  <Words>1861</Words>
  <Application>Microsoft Office PowerPoint</Application>
  <PresentationFormat>On-screen Show (4:3)</PresentationFormat>
  <Paragraphs>301</Paragraphs>
  <Slides>32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AR JULIAN</vt:lpstr>
      <vt:lpstr>Arial</vt:lpstr>
      <vt:lpstr>Castellar</vt:lpstr>
      <vt:lpstr>Gill Sans MT</vt:lpstr>
      <vt:lpstr>Kristen ITC</vt:lpstr>
      <vt:lpstr>Times New Roman</vt:lpstr>
      <vt:lpstr>Verdana</vt:lpstr>
      <vt:lpstr>Wingdings</vt:lpstr>
      <vt:lpstr>Wingdings 2</vt:lpstr>
      <vt:lpstr>Solstice</vt:lpstr>
      <vt:lpstr> International Scholars, DLCs and the Immigration Climate    Penny Rosser </vt:lpstr>
      <vt:lpstr>Contact Info</vt:lpstr>
      <vt:lpstr>ISchO – What We Do</vt:lpstr>
      <vt:lpstr>ISchO vs. ISO</vt:lpstr>
      <vt:lpstr>ISchO Website</vt:lpstr>
      <vt:lpstr> Some Statistics</vt:lpstr>
      <vt:lpstr>   20 Year Growth in    International Scholars Numbers</vt:lpstr>
      <vt:lpstr> By Geographic Region</vt:lpstr>
      <vt:lpstr>International Scholar Population</vt:lpstr>
      <vt:lpstr>  By School / Area</vt:lpstr>
      <vt:lpstr>   2017 - 2018</vt:lpstr>
      <vt:lpstr>  School of Engineering</vt:lpstr>
      <vt:lpstr>PowerPoint Presentation</vt:lpstr>
      <vt:lpstr>The most important resources</vt:lpstr>
      <vt:lpstr>We appreciate you</vt:lpstr>
      <vt:lpstr>Your role is vital</vt:lpstr>
      <vt:lpstr>Can a visa be sponsored?</vt:lpstr>
      <vt:lpstr>Research Positions</vt:lpstr>
      <vt:lpstr>Research Positions</vt:lpstr>
      <vt:lpstr>Research Positions</vt:lpstr>
      <vt:lpstr>Research Positions</vt:lpstr>
      <vt:lpstr>PowerPoint Presentation</vt:lpstr>
      <vt:lpstr>PowerPoint Presentation</vt:lpstr>
      <vt:lpstr>Biggest Challenges for ISchO</vt:lpstr>
      <vt:lpstr>Biggest Challenges for ISchO</vt:lpstr>
      <vt:lpstr>Biggest Challenges for ISchO</vt:lpstr>
      <vt:lpstr>Biggest Challenges for Scholars</vt:lpstr>
      <vt:lpstr>What we all can do</vt:lpstr>
      <vt:lpstr>Ongoing Immigration Challenges</vt:lpstr>
      <vt:lpstr>Possible Future Targets</vt:lpstr>
      <vt:lpstr>PowerPoint Presentation</vt:lpstr>
      <vt:lpstr>PowerPoint Presentation</vt:lpstr>
    </vt:vector>
  </TitlesOfParts>
  <Company>MIT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applying for PR</dc:title>
  <dc:creator>pennysun</dc:creator>
  <cp:lastModifiedBy>Penny J Rosser</cp:lastModifiedBy>
  <cp:revision>672</cp:revision>
  <cp:lastPrinted>2004-10-25T16:51:21Z</cp:lastPrinted>
  <dcterms:created xsi:type="dcterms:W3CDTF">2004-05-20T19:44:40Z</dcterms:created>
  <dcterms:modified xsi:type="dcterms:W3CDTF">2019-03-20T15:08:18Z</dcterms:modified>
</cp:coreProperties>
</file>